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64" r:id="rId2"/>
  </p:sldMasterIdLst>
  <p:notesMasterIdLst>
    <p:notesMasterId r:id="rId38"/>
  </p:notesMasterIdLst>
  <p:handoutMasterIdLst>
    <p:handoutMasterId r:id="rId39"/>
  </p:handoutMasterIdLst>
  <p:sldIdLst>
    <p:sldId id="607" r:id="rId3"/>
    <p:sldId id="2147483625" r:id="rId4"/>
    <p:sldId id="2147483417" r:id="rId5"/>
    <p:sldId id="2147483425" r:id="rId6"/>
    <p:sldId id="258" r:id="rId7"/>
    <p:sldId id="259" r:id="rId8"/>
    <p:sldId id="2147483447" r:id="rId9"/>
    <p:sldId id="2147483426" r:id="rId10"/>
    <p:sldId id="2147483450" r:id="rId11"/>
    <p:sldId id="2147483466" r:id="rId12"/>
    <p:sldId id="2147483453" r:id="rId13"/>
    <p:sldId id="2147483492" r:id="rId14"/>
    <p:sldId id="2147483496" r:id="rId15"/>
    <p:sldId id="348" r:id="rId16"/>
    <p:sldId id="2147481975" r:id="rId17"/>
    <p:sldId id="2147483632" r:id="rId18"/>
    <p:sldId id="256" r:id="rId19"/>
    <p:sldId id="2147483628" r:id="rId20"/>
    <p:sldId id="408" r:id="rId21"/>
    <p:sldId id="2147483631" r:id="rId22"/>
    <p:sldId id="2147483454" r:id="rId23"/>
    <p:sldId id="2147483429" r:id="rId24"/>
    <p:sldId id="2147483431" r:id="rId25"/>
    <p:sldId id="2147483432" r:id="rId26"/>
    <p:sldId id="2147483408" r:id="rId27"/>
    <p:sldId id="2147483433" r:id="rId28"/>
    <p:sldId id="2147483434" r:id="rId29"/>
    <p:sldId id="2147483430" r:id="rId30"/>
    <p:sldId id="2147483451" r:id="rId31"/>
    <p:sldId id="2147483440" r:id="rId32"/>
    <p:sldId id="2147483436" r:id="rId33"/>
    <p:sldId id="2147483452" r:id="rId34"/>
    <p:sldId id="2147483624" r:id="rId35"/>
    <p:sldId id="2147483630" r:id="rId36"/>
    <p:sldId id="2147483623" r:id="rId37"/>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E21CF9B1-25BF-F047-8205-B01ABE06C51A}">
          <p14:sldIdLst>
            <p14:sldId id="607"/>
            <p14:sldId id="2147483625"/>
            <p14:sldId id="2147483417"/>
            <p14:sldId id="2147483425"/>
            <p14:sldId id="258"/>
            <p14:sldId id="259"/>
            <p14:sldId id="2147483447"/>
            <p14:sldId id="2147483426"/>
            <p14:sldId id="2147483450"/>
            <p14:sldId id="2147483466"/>
            <p14:sldId id="2147483453"/>
            <p14:sldId id="2147483492"/>
            <p14:sldId id="2147483496"/>
            <p14:sldId id="348"/>
            <p14:sldId id="2147481975"/>
            <p14:sldId id="2147483632"/>
            <p14:sldId id="256"/>
            <p14:sldId id="2147483628"/>
            <p14:sldId id="408"/>
          </p14:sldIdLst>
        </p14:section>
        <p14:section name="Session 2" id="{22250621-947A-3247-9E17-437541E5925B}">
          <p14:sldIdLst>
            <p14:sldId id="2147483631"/>
            <p14:sldId id="2147483454"/>
            <p14:sldId id="2147483429"/>
            <p14:sldId id="2147483431"/>
            <p14:sldId id="2147483432"/>
            <p14:sldId id="2147483408"/>
            <p14:sldId id="2147483433"/>
            <p14:sldId id="2147483434"/>
            <p14:sldId id="2147483430"/>
            <p14:sldId id="2147483451"/>
            <p14:sldId id="2147483440"/>
            <p14:sldId id="2147483436"/>
            <p14:sldId id="2147483452"/>
            <p14:sldId id="2147483624"/>
            <p14:sldId id="2147483630"/>
            <p14:sldId id="2147483623"/>
          </p14:sldIdLst>
        </p14:section>
        <p14:section name="Misc" id="{B5938B54-80A6-4A46-B7C1-726B812E6BD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57"/>
    <p:restoredTop sz="68797"/>
  </p:normalViewPr>
  <p:slideViewPr>
    <p:cSldViewPr snapToGrid="0" snapToObjects="1">
      <p:cViewPr varScale="1">
        <p:scale>
          <a:sx n="47" d="100"/>
          <a:sy n="47" d="100"/>
        </p:scale>
        <p:origin x="2672" y="216"/>
      </p:cViewPr>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685013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Thanks Javier. We have discussed two quantum-centric algorithms for spectrum estimation. Let's do a comparison between them. </a:t>
            </a:r>
          </a:p>
          <a:p>
            <a:endParaRPr lang="en-US" dirty="0"/>
          </a:p>
          <a:p>
            <a:r>
              <a:rPr lang="en-US"/>
              <a:t>First question is what kind of circuits we need for these algorithms? Circuits for SQD depend on the ansatz state we prepare and for SKQD it depends on the reference state and the time dynamics circuits </a:t>
            </a:r>
          </a:p>
          <a:p>
            <a:endParaRPr lang="en-US" dirty="0"/>
          </a:p>
          <a:p>
            <a:r>
              <a:rPr lang="en-US" dirty="0"/>
              <a:t>For both SQD and SKQD we use configuration recovery to get signal from noisy bitstrings </a:t>
            </a:r>
          </a:p>
          <a:p>
            <a:endParaRPr lang="en-US" dirty="0"/>
          </a:p>
          <a:p>
            <a:r>
              <a:rPr lang="en-US" dirty="0"/>
              <a:t>Current experiments with SQD have been on chemistry, whereas for SKQD on Anderson models. </a:t>
            </a:r>
          </a:p>
          <a:p>
            <a:endParaRPr lang="en-US" dirty="0"/>
          </a:p>
          <a:p>
            <a:r>
              <a:rPr lang="en-US" dirty="0"/>
              <a:t>One critical difference is that SQD does not have any formal proof but in SKQD we can prove convergence under the sparsity of the ground state assumption </a:t>
            </a:r>
          </a:p>
          <a:p>
            <a:endParaRPr lang="en-US" dirty="0"/>
          </a:p>
          <a:p>
            <a:r>
              <a:rPr lang="en-US" dirty="0"/>
              <a:t>And in general, good use cases for SQD is chemistry and for SKQD, it's lattice models as we have presented in earlier slides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4250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F32A3-2F57-9407-0FB4-DBED569F66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FDA0A-294C-7F19-D7BF-ACC736FCFAD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2F52A6-4365-AD86-E9C5-F3590EFBD6AA}"/>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873957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A5E9-51CD-6FE4-98D6-F5D9235E62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03449-6D77-E683-C2C3-3BF6A3C863F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1847FC2-F41C-E19C-7456-261163A68C94}"/>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1723841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2753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0757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3CBF6-8611-D8CD-5AAA-3A3089328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ECF12-32E2-7243-E1D9-F57BA380DFC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11E1172-F786-C3FB-F917-84274095C7A2}"/>
              </a:ext>
            </a:extLst>
          </p:cNvPr>
          <p:cNvSpPr>
            <a:spLocks noGrp="1"/>
          </p:cNvSpPr>
          <p:nvPr>
            <p:ph type="body" idx="1"/>
          </p:nvPr>
        </p:nvSpPr>
        <p:spPr/>
        <p:txBody>
          <a:bodyPr/>
          <a:lstStyle/>
          <a:p>
            <a:pPr marL="0" indent="0" algn="l">
              <a:buFont typeface="Arial" panose="020B0604020202020204" pitchFamily="34" charset="0"/>
              <a:buNone/>
            </a:pPr>
            <a:r>
              <a:rPr lang="en-US" sz="2400" dirty="0">
                <a:solidFill>
                  <a:srgbClr val="18191A"/>
                </a:solidFill>
                <a:effectLst/>
                <a:latin typeface="IBM Plex Sans" panose="020B0503050203000203" pitchFamily="34" charset="0"/>
              </a:rPr>
              <a:t>To put into perspective the magnitude of the SKQD experiments conducted, this table shows the memory required to store the exact ground state wave function. </a:t>
            </a:r>
          </a:p>
          <a:p>
            <a:pPr marL="457200" indent="-457200" algn="l">
              <a:buFont typeface="Arial" panose="020B0604020202020204" pitchFamily="34" charset="0"/>
              <a:buChar char="•"/>
            </a:pPr>
            <a:endParaRPr lang="en-US" sz="2400" dirty="0">
              <a:solidFill>
                <a:srgbClr val="18191A"/>
              </a:solidFill>
              <a:effectLst/>
              <a:latin typeface="IBM Plex Sans" panose="020B0503050203000203" pitchFamily="34" charset="0"/>
            </a:endParaRP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memory requirements to store the full ground state wave function corresponding to our experiments are orders of magnitude beyond electronic structure experiments to date.</a:t>
            </a: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propane example is the largest classical exact diagonalization reported to date.</a:t>
            </a: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largest experiment we have done is beyond the reach of current exact diagonalization calculations and greatly surpasses the SQD experiment in storage requirement for the exact ground state wave function by 8 orders of magnitude.</a:t>
            </a:r>
          </a:p>
          <a:p>
            <a:pPr marL="457200" indent="-457200" algn="l">
              <a:buFont typeface="Arial" panose="020B0604020202020204" pitchFamily="34" charset="0"/>
              <a:buChar char="•"/>
            </a:pPr>
            <a:endParaRPr lang="en-US" sz="2400" dirty="0">
              <a:solidFill>
                <a:srgbClr val="18191A"/>
              </a:solidFill>
              <a:effectLst/>
              <a:latin typeface="IBM Plex Sans" panose="020B0503050203000203" pitchFamily="34" charset="0"/>
            </a:endParaRPr>
          </a:p>
          <a:p>
            <a:pPr marL="457200" indent="-457200" algn="l">
              <a:buFont typeface="Arial" panose="020B0604020202020204" pitchFamily="34" charset="0"/>
              <a:buChar char="•"/>
            </a:pPr>
            <a:endParaRPr lang="en-US" sz="2400" dirty="0">
              <a:solidFill>
                <a:srgbClr val="18191A"/>
              </a:solidFill>
              <a:effectLst/>
              <a:latin typeface="IBM Plex Sans" panose="020B0503050203000203" pitchFamily="34" charset="0"/>
            </a:endParaRPr>
          </a:p>
          <a:p>
            <a:pPr marL="457200" indent="-457200" algn="l">
              <a:buFont typeface="Arial" panose="020B0604020202020204" pitchFamily="34" charset="0"/>
              <a:buChar char="•"/>
            </a:pPr>
            <a:endParaRPr lang="en-US" sz="2400" dirty="0">
              <a:solidFill>
                <a:schemeClr val="bg2"/>
              </a:solidFill>
              <a:effectLst/>
              <a:latin typeface="IBM Plex Sans" panose="020B0503050203000203" pitchFamily="34" charset="0"/>
            </a:endParaRPr>
          </a:p>
          <a:p>
            <a:pPr marL="457200" indent="-457200" algn="l">
              <a:buFont typeface="Arial" panose="020B0604020202020204" pitchFamily="34" charset="0"/>
              <a:buChar char="•"/>
            </a:pPr>
            <a:r>
              <a:rPr lang="en-US" sz="2400" dirty="0">
                <a:solidFill>
                  <a:schemeClr val="bg2"/>
                </a:solidFill>
                <a:latin typeface="IBM Plex Sans" panose="020B0503050203000203" pitchFamily="34" charset="0"/>
              </a:rPr>
              <a:t>#Exact diagonalization has important memory requirements, e.g. to store a single CI vector (many-electron wavefunction)</a:t>
            </a:r>
          </a:p>
          <a:p>
            <a:pPr marL="457200" indent="-457200" algn="l">
              <a:buFont typeface="Arial" panose="020B0604020202020204" pitchFamily="34" charset="0"/>
              <a:buChar char="•"/>
            </a:pPr>
            <a:r>
              <a:rPr lang="en-US" sz="2400" dirty="0">
                <a:solidFill>
                  <a:schemeClr val="bg2"/>
                </a:solidFill>
                <a:latin typeface="IBM Plex Sans" panose="020B0503050203000203" pitchFamily="34" charset="0"/>
              </a:rPr>
              <a:t>#In addition to the memory requirements, exact diagonalization is </a:t>
            </a:r>
            <a:r>
              <a:rPr lang="en-US" sz="2400" dirty="0" err="1">
                <a:solidFill>
                  <a:schemeClr val="bg2"/>
                </a:solidFill>
                <a:latin typeface="IBM Plex Sans" panose="020B0503050203000203" pitchFamily="34" charset="0"/>
              </a:rPr>
              <a:t>combinatorially</a:t>
            </a:r>
            <a:r>
              <a:rPr lang="en-US" sz="2400" dirty="0">
                <a:solidFill>
                  <a:schemeClr val="bg2"/>
                </a:solidFill>
                <a:latin typeface="IBM Plex Sans" panose="020B0503050203000203" pitchFamily="34" charset="0"/>
              </a:rPr>
              <a:t> expensive in terms of floating-point operations</a:t>
            </a:r>
          </a:p>
          <a:p>
            <a:r>
              <a:rPr lang="en-US" sz="2400" b="0" i="0" baseline="0" dirty="0">
                <a:solidFill>
                  <a:schemeClr val="bg2"/>
                </a:solidFill>
                <a:latin typeface="IBM Plex Sans Light" panose="020B0403050203000203" pitchFamily="34" charset="0"/>
              </a:rPr>
              <a:t>#C</a:t>
            </a:r>
            <a:r>
              <a:rPr lang="en-US" sz="2400" b="0" i="0" baseline="-25000" dirty="0">
                <a:solidFill>
                  <a:schemeClr val="bg2"/>
                </a:solidFill>
                <a:latin typeface="IBM Plex Sans Light" panose="020B0403050203000203" pitchFamily="34" charset="0"/>
              </a:rPr>
              <a:t>3</a:t>
            </a:r>
            <a:r>
              <a:rPr lang="en-US" sz="2400" b="0" i="0" baseline="0" dirty="0">
                <a:solidFill>
                  <a:schemeClr val="bg2"/>
                </a:solidFill>
                <a:latin typeface="IBM Plex Sans Light" panose="020B0403050203000203" pitchFamily="34" charset="0"/>
              </a:rPr>
              <a:t>H</a:t>
            </a:r>
            <a:r>
              <a:rPr lang="en-US" sz="2400" b="0" i="0" baseline="-25000" dirty="0">
                <a:solidFill>
                  <a:schemeClr val="bg2"/>
                </a:solidFill>
                <a:latin typeface="IBM Plex Sans Light" panose="020B0403050203000203" pitchFamily="34" charset="0"/>
              </a:rPr>
              <a:t>8 </a:t>
            </a:r>
            <a:r>
              <a:rPr lang="en-US" sz="2400" b="0" i="0" baseline="0" dirty="0">
                <a:solidFill>
                  <a:schemeClr val="bg2"/>
                </a:solidFill>
                <a:latin typeface="IBM Plex Sans Light" panose="020B0403050203000203" pitchFamily="34" charset="0"/>
              </a:rPr>
              <a:t>is propane. That was the largest classical brute force diagonalization done, at 1 Trillion determinants </a:t>
            </a:r>
            <a:endParaRPr lang="en-US" dirty="0"/>
          </a:p>
        </p:txBody>
      </p:sp>
    </p:spTree>
    <p:extLst>
      <p:ext uri="{BB962C8B-B14F-4D97-AF65-F5344CB8AC3E}">
        <p14:creationId xmlns:p14="http://schemas.microsoft.com/office/powerpoint/2010/main" val="1153823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8766F-05D3-CD63-2584-9CE514518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72BDA-E1A4-0840-92AB-108F167AB3F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943E957-A2E5-A91E-FC30-64421A96E8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133714-7904-124E-1B6C-7EA0C83207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44523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D5852-94AD-026C-1B64-C8628312E4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71F8D-51A8-AC55-4201-9922D56DE53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2706E63-C565-A8E0-25A0-B529D67BC1FF}"/>
              </a:ext>
            </a:extLst>
          </p:cNvPr>
          <p:cNvSpPr>
            <a:spLocks noGrp="1"/>
          </p:cNvSpPr>
          <p:nvPr>
            <p:ph type="body" idx="1"/>
          </p:nvPr>
        </p:nvSpPr>
        <p:spPr/>
        <p:txBody>
          <a:bodyPr/>
          <a:lstStyle/>
          <a:p>
            <a:r>
              <a:rPr lang="en-US" dirty="0">
                <a:latin typeface="IBM Plex Sans Light"/>
              </a:rPr>
              <a:t>This is why we launched </a:t>
            </a:r>
            <a:r>
              <a:rPr lang="en-US" dirty="0">
                <a:effectLst/>
                <a:latin typeface="IBM Plex Sans Light"/>
              </a:rPr>
              <a:t>Qiskit addons.</a:t>
            </a:r>
            <a:br>
              <a:rPr lang="en-US" dirty="0"/>
            </a:br>
            <a:endParaRPr lang="en-US" dirty="0"/>
          </a:p>
          <a:p>
            <a:r>
              <a:rPr kumimoji="0" lang="en-US" b="0" u="none" strike="noStrike" cap="none" spc="0" normalizeH="0" baseline="0" noProof="0" dirty="0">
                <a:ln>
                  <a:noFill/>
                </a:ln>
                <a:effectLst/>
                <a:uLnTx/>
                <a:uFillTx/>
                <a:latin typeface="IBM Plex Sans Light"/>
              </a:rPr>
              <a:t>Qiskit addons are a collection of research capabilities developed as </a:t>
            </a:r>
            <a:r>
              <a:rPr kumimoji="0" lang="en-US" u="none" strike="noStrike" cap="none" spc="0" normalizeH="0" baseline="0" noProof="0" dirty="0">
                <a:ln>
                  <a:noFill/>
                </a:ln>
                <a:effectLst/>
                <a:uLnTx/>
                <a:uFillTx/>
                <a:latin typeface="IBM Plex Sans Light"/>
              </a:rPr>
              <a:t>modular </a:t>
            </a:r>
            <a:r>
              <a:rPr lang="en-US" dirty="0">
                <a:latin typeface="IBM Plex Sans Light"/>
              </a:rPr>
              <a:t>power </a:t>
            </a:r>
            <a:r>
              <a:rPr kumimoji="0" lang="en-US" u="none" strike="noStrike" cap="none" spc="0" normalizeH="0" baseline="0" noProof="0" dirty="0">
                <a:ln>
                  <a:noFill/>
                </a:ln>
                <a:effectLst/>
                <a:uLnTx/>
                <a:uFillTx/>
                <a:latin typeface="IBM Plex Sans Light"/>
              </a:rPr>
              <a:t>tools </a:t>
            </a:r>
            <a:r>
              <a:rPr kumimoji="0" lang="en-US" b="0" u="none" strike="noStrike" cap="none" spc="0" normalizeH="0" baseline="0" noProof="0" dirty="0">
                <a:ln>
                  <a:noFill/>
                </a:ln>
                <a:effectLst/>
                <a:uLnTx/>
                <a:uFillTx/>
                <a:latin typeface="IBM Plex Sans Light"/>
              </a:rPr>
              <a:t>that can plug into a workflow to </a:t>
            </a:r>
            <a:r>
              <a:rPr kumimoji="0" lang="en-US" u="none" strike="noStrike" cap="none" spc="0" normalizeH="0" baseline="0" noProof="0" dirty="0">
                <a:ln>
                  <a:noFill/>
                </a:ln>
                <a:effectLst/>
                <a:uLnTx/>
                <a:uFillTx/>
                <a:latin typeface="IBM Plex Sans Light"/>
              </a:rPr>
              <a:t>design </a:t>
            </a:r>
            <a:r>
              <a:rPr lang="en-US" dirty="0">
                <a:latin typeface="IBM Plex Sans Light"/>
              </a:rPr>
              <a:t>new algorithms at the </a:t>
            </a:r>
            <a:r>
              <a:rPr kumimoji="0" lang="en-US" u="none" strike="noStrike" cap="none" spc="0" normalizeH="0" baseline="0" noProof="0" dirty="0">
                <a:ln>
                  <a:noFill/>
                </a:ln>
                <a:effectLst/>
                <a:uLnTx/>
                <a:uFillTx/>
                <a:latin typeface="IBM Plex Sans Light"/>
              </a:rPr>
              <a:t>utility scale.</a:t>
            </a:r>
            <a:br>
              <a:rPr lang="en-US" dirty="0"/>
            </a:br>
            <a:endParaRPr lang="en-US" dirty="0"/>
          </a:p>
          <a:p>
            <a:r>
              <a:rPr lang="en-US" b="0" dirty="0">
                <a:latin typeface="IBM Plex Sans Light"/>
              </a:rPr>
              <a:t>We’ve designed these addons to be modular so that you can integrate them into your code without having to totally restructure your pipeline. These are power tools that make it easier to leverage advanced research capabilities out of the box without having to start from scratch.</a:t>
            </a:r>
          </a:p>
          <a:p>
            <a:endParaRPr lang="en-US" b="0" dirty="0">
              <a:latin typeface="IBM Plex Sans Light"/>
            </a:endParaRPr>
          </a:p>
          <a:p>
            <a:r>
              <a:rPr lang="en-US" b="0" dirty="0">
                <a:latin typeface="IBM Plex Sans Light"/>
              </a:rPr>
              <a:t>One of these addons is for sample-based quantum diagonalization (SQD) which is the focus of this tutorial</a:t>
            </a:r>
          </a:p>
        </p:txBody>
      </p:sp>
      <p:sp>
        <p:nvSpPr>
          <p:cNvPr id="4" name="Slide Number Placeholder 3">
            <a:extLst>
              <a:ext uri="{FF2B5EF4-FFF2-40B4-BE49-F238E27FC236}">
                <a16:creationId xmlns:a16="http://schemas.microsoft.com/office/drawing/2014/main" id="{9DB301C7-7231-AD68-8E39-0EA31DCD6AE5}"/>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13EC336B-BBD3-8FC5-D437-B2FFB4223E49}"/>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1262916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522138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AC77D-E48B-AA18-D6E7-F709920A6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E3E3CB-2C8E-4D8B-DFE3-236A3B7A7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CE791-4977-4A33-0B18-D40A5C1CE9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8E39EF-F12F-9E3B-0525-839A3C4423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74604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presentation we will be focusing on the approximation of the ground-state properties of quantum many-body systems, which is generally an extremely challenging task for classical computers.</a:t>
            </a:r>
          </a:p>
          <a:p>
            <a:endParaRPr lang="en-US" dirty="0"/>
          </a:p>
          <a:p>
            <a:r>
              <a:rPr lang="en-US" dirty="0"/>
              <a:t>In addition to being potential candidates for quantum advantage, the approximation of the ground state of Hamiltonians is relevant in quantum chemistry and materials science, with a broad range of applications including the search for new materials and drugs, and battery design amongst others.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important properties of ground states is their energy. The knowledge of the ground state energy allows to, for example, find the equilibrium arrangement of atoms in molecules and materials, as well as identifying transition states in chemical reactions.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74611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Calibri"/>
                <a:ea typeface="Calibri"/>
                <a:cs typeface="Calibri"/>
              </a:rPr>
              <a:t>SQD is excellent for chemistry applications, as one starts with a good, heuristically motivated circuit for approximating the ground state.</a:t>
            </a:r>
          </a:p>
          <a:p>
            <a:endParaRPr lang="en-US" dirty="0">
              <a:latin typeface="Calibri"/>
              <a:ea typeface="Calibri"/>
              <a:cs typeface="Calibri"/>
            </a:endParaRPr>
          </a:p>
          <a:p>
            <a:r>
              <a:rPr lang="en-US" dirty="0">
                <a:latin typeface="Calibri"/>
                <a:ea typeface="Calibri"/>
                <a:cs typeface="Calibri"/>
              </a:rPr>
              <a:t>For materials simulations, one would likely be interested in lattice models, where it is less clear how to design a good ansatz for preparing a ground state approximation.</a:t>
            </a:r>
          </a:p>
          <a:p>
            <a:endParaRPr lang="en-US" dirty="0">
              <a:latin typeface="Calibri"/>
              <a:ea typeface="Calibri"/>
              <a:cs typeface="Calibri"/>
            </a:endParaRPr>
          </a:p>
          <a:p>
            <a:r>
              <a:rPr lang="en-US" dirty="0">
                <a:latin typeface="Calibri"/>
                <a:ea typeface="Calibri"/>
                <a:cs typeface="Calibri"/>
              </a:rPr>
              <a:t>One benefit of working with lattice models is that it is generally easier to simulate their time evolution than that of a chemistry Hamiltonian.</a:t>
            </a:r>
          </a:p>
          <a:p>
            <a:endParaRPr lang="en-US" dirty="0">
              <a:latin typeface="Calibri"/>
              <a:ea typeface="Calibri"/>
              <a:cs typeface="Calibri"/>
            </a:endParaRPr>
          </a:p>
          <a:p>
            <a:r>
              <a:rPr lang="en-US" dirty="0">
                <a:latin typeface="Calibri"/>
                <a:ea typeface="Calibri"/>
                <a:cs typeface="Calibri"/>
              </a:rPr>
              <a:t>KQD:</a:t>
            </a:r>
          </a:p>
          <a:p>
            <a:pPr marL="171450" indent="-171450">
              <a:buFontTx/>
              <a:buChar char="-"/>
            </a:pPr>
            <a:r>
              <a:rPr lang="en-US" dirty="0">
                <a:latin typeface="Calibri"/>
                <a:ea typeface="Calibri"/>
                <a:cs typeface="Calibri"/>
              </a:rPr>
              <a:t>Implement an initial reference state and a number (d) of time-evolved states</a:t>
            </a:r>
          </a:p>
          <a:p>
            <a:pPr marL="171450" indent="-171450">
              <a:buFontTx/>
              <a:buChar char="-"/>
            </a:pPr>
            <a:r>
              <a:rPr lang="en-US" dirty="0">
                <a:latin typeface="Calibri"/>
                <a:ea typeface="Calibri"/>
                <a:cs typeface="Calibri"/>
              </a:rPr>
              <a:t>Sample from these states on a quantum computer to form the basis of a subspace called a Krylov space</a:t>
            </a:r>
          </a:p>
          <a:p>
            <a:pPr marL="171450" indent="-171450">
              <a:buFontTx/>
              <a:buChar char="-"/>
            </a:pPr>
            <a:r>
              <a:rPr lang="en-US" dirty="0">
                <a:latin typeface="Calibri"/>
                <a:ea typeface="Calibri"/>
                <a:cs typeface="Calibri"/>
              </a:rPr>
              <a:t>Project and diagonalize the Hamiltonian in the Krylov subspace (normal SQD)</a:t>
            </a:r>
          </a:p>
          <a:p>
            <a:pPr marL="171450" indent="-171450">
              <a:buFontTx/>
              <a:buChar char="-"/>
            </a:pPr>
            <a:endParaRPr lang="en-US" dirty="0">
              <a:latin typeface="Calibri"/>
              <a:ea typeface="Calibri"/>
              <a:cs typeface="Calibri"/>
            </a:endParaRPr>
          </a:p>
          <a:p>
            <a:r>
              <a:rPr lang="en-US" dirty="0">
                <a:latin typeface="Calibri"/>
                <a:ea typeface="Calibri"/>
                <a:cs typeface="Calibri"/>
              </a:rPr>
              <a:t>For KQD, the fidelities are also measured on the quantum computer.</a:t>
            </a:r>
          </a:p>
          <a:p>
            <a:endParaRPr lang="en-US" dirty="0">
              <a:latin typeface="Calibri"/>
              <a:ea typeface="Calibri"/>
              <a:cs typeface="Calibri"/>
            </a:endParaRPr>
          </a:p>
          <a:p>
            <a:r>
              <a:rPr lang="en-US" dirty="0">
                <a:latin typeface="Calibri"/>
                <a:ea typeface="Calibri"/>
                <a:cs typeface="Calibri"/>
              </a:rPr>
              <a:t>---------------------------------</a:t>
            </a:r>
          </a:p>
          <a:p>
            <a:endParaRPr lang="en-US" dirty="0">
              <a:latin typeface="Calibri"/>
              <a:ea typeface="Calibri"/>
              <a:cs typeface="Calibri"/>
            </a:endParaRPr>
          </a:p>
          <a:p>
            <a:r>
              <a:rPr lang="en-US" dirty="0">
                <a:latin typeface="Calibri"/>
                <a:ea typeface="Calibri"/>
                <a:cs typeface="Calibri"/>
              </a:rPr>
              <a:t>SQD is an excellent technique for chemistry applications</a:t>
            </a:r>
          </a:p>
          <a:p>
            <a:r>
              <a:rPr lang="en-US" dirty="0">
                <a:latin typeface="Calibri"/>
                <a:ea typeface="Calibri"/>
                <a:cs typeface="Calibri"/>
              </a:rPr>
              <a:t> - good heuristically-motivated circuits to sample from an   appropriate approximation of the ground state.</a:t>
            </a:r>
            <a:endParaRPr lang="en-US" dirty="0">
              <a:latin typeface="Aptos" panose="02110004020202020204"/>
              <a:ea typeface="Calibri"/>
              <a:cs typeface="Calibri"/>
            </a:endParaRPr>
          </a:p>
          <a:p>
            <a:endParaRPr lang="en-US" dirty="0">
              <a:latin typeface="Calibri"/>
              <a:ea typeface="Calibri"/>
              <a:cs typeface="Calibri"/>
            </a:endParaRPr>
          </a:p>
          <a:p>
            <a:r>
              <a:rPr lang="en-US" dirty="0">
                <a:latin typeface="Calibri"/>
                <a:ea typeface="Calibri"/>
                <a:cs typeface="Calibri"/>
              </a:rPr>
              <a:t>However, for materials simulations, we would instead be focusing on lattice models, where it is less clear whether we can hope for any single circuit to directly prepare a ground state approximation.</a:t>
            </a:r>
          </a:p>
          <a:p>
            <a:endParaRPr lang="en-US" dirty="0">
              <a:latin typeface="Calibri"/>
              <a:ea typeface="Calibri"/>
              <a:cs typeface="Calibri"/>
            </a:endParaRPr>
          </a:p>
          <a:p>
            <a:r>
              <a:rPr lang="en-US" dirty="0">
                <a:latin typeface="Calibri"/>
                <a:ea typeface="Calibri"/>
                <a:cs typeface="Calibri"/>
              </a:rPr>
              <a:t>On the other hand, for lattice models we have an option that is much more challenging for chemistry: simulating time evolution under the model we want to study.</a:t>
            </a:r>
          </a:p>
          <a:p>
            <a:endParaRPr lang="en-US" dirty="0">
              <a:latin typeface="Calibri"/>
              <a:ea typeface="Calibri"/>
              <a:cs typeface="Calibri"/>
            </a:endParaRPr>
          </a:p>
          <a:p>
            <a:r>
              <a:rPr lang="en-US" dirty="0">
                <a:latin typeface="Calibri"/>
                <a:ea typeface="Calibri"/>
                <a:cs typeface="Calibri"/>
              </a:rPr>
              <a:t>I'm now going to build up to describing a second quantum-centric algorithm that uses this resource, but to understand it, I first have to describe a preliminary algorithm known as Krylov quantum diagonalization.</a:t>
            </a:r>
          </a:p>
          <a:p>
            <a:endParaRPr lang="en-US" dirty="0">
              <a:latin typeface="Calibri"/>
              <a:ea typeface="Calibri"/>
              <a:cs typeface="Calibri"/>
            </a:endParaRPr>
          </a:p>
          <a:p>
            <a:r>
              <a:rPr lang="en-US" dirty="0">
                <a:latin typeface="Calibri"/>
                <a:ea typeface="Calibri"/>
                <a:cs typeface="Calibri"/>
              </a:rPr>
              <a:t>The idea in Krylov quantum diagonalization is to start with some initial reference state, </a:t>
            </a:r>
            <a:r>
              <a:rPr lang="en-US" dirty="0" err="1">
                <a:latin typeface="Calibri"/>
                <a:ea typeface="Calibri"/>
                <a:cs typeface="Calibri"/>
              </a:rPr>
              <a:t>phi_ref</a:t>
            </a:r>
            <a:r>
              <a:rPr lang="en-US" dirty="0">
                <a:latin typeface="Calibri"/>
                <a:ea typeface="Calibri"/>
                <a:cs typeface="Calibri"/>
              </a:rPr>
              <a:t>, and use the quantum processor to prepare a number of different time evolved states starting from it, with equally-spaced time intervals.</a:t>
            </a:r>
          </a:p>
          <a:p>
            <a:endParaRPr lang="en-US" dirty="0">
              <a:latin typeface="Calibri"/>
              <a:ea typeface="Calibri"/>
              <a:cs typeface="Calibri"/>
            </a:endParaRPr>
          </a:p>
          <a:p>
            <a:r>
              <a:rPr lang="en-US" dirty="0">
                <a:latin typeface="Calibri"/>
                <a:ea typeface="Calibri"/>
                <a:cs typeface="Calibri"/>
              </a:rPr>
              <a:t>These time evolved states form the basis for a subspace, which is called a Krylov space.</a:t>
            </a:r>
          </a:p>
          <a:p>
            <a:endParaRPr lang="en-US" dirty="0">
              <a:latin typeface="Calibri"/>
              <a:ea typeface="Calibri"/>
              <a:cs typeface="Calibri"/>
            </a:endParaRPr>
          </a:p>
          <a:p>
            <a:r>
              <a:rPr lang="en-US" dirty="0">
                <a:latin typeface="Calibri"/>
                <a:ea typeface="Calibri"/>
                <a:cs typeface="Calibri"/>
              </a:rPr>
              <a:t>In Krylov quantum diagonalization, we use the quantum computer to prepare these basis states, and then estimate matrix elements of the Hamiltonian we want to study between all pairs of them – that is this matrix here with </a:t>
            </a:r>
            <a:r>
              <a:rPr lang="en-US" dirty="0" err="1">
                <a:latin typeface="Calibri"/>
                <a:ea typeface="Calibri"/>
                <a:cs typeface="Calibri"/>
              </a:rPr>
              <a:t>psi_i</a:t>
            </a:r>
            <a:r>
              <a:rPr lang="en-US" dirty="0">
                <a:latin typeface="Calibri"/>
                <a:ea typeface="Calibri"/>
                <a:cs typeface="Calibri"/>
              </a:rPr>
              <a:t>, H, </a:t>
            </a:r>
            <a:r>
              <a:rPr lang="en-US" dirty="0" err="1">
                <a:latin typeface="Calibri"/>
                <a:ea typeface="Calibri"/>
                <a:cs typeface="Calibri"/>
              </a:rPr>
              <a:t>psi_j</a:t>
            </a:r>
            <a:endParaRPr lang="en-US" dirty="0">
              <a:latin typeface="Calibri"/>
              <a:ea typeface="Calibri"/>
              <a:cs typeface="Calibri"/>
            </a:endParaRPr>
          </a:p>
          <a:p>
            <a:endParaRPr lang="en-US" dirty="0">
              <a:latin typeface="Calibri"/>
              <a:ea typeface="Calibri"/>
              <a:cs typeface="Calibri"/>
            </a:endParaRPr>
          </a:p>
          <a:p>
            <a:endParaRPr lang="en-US" dirty="0">
              <a:latin typeface="Calibri"/>
              <a:ea typeface="Calibri"/>
              <a:cs typeface="Calibri"/>
            </a:endParaRPr>
          </a:p>
          <a:p>
            <a:r>
              <a:rPr lang="en-US" dirty="0">
                <a:latin typeface="Calibri"/>
                <a:ea typeface="Calibri"/>
                <a:cs typeface="Calibri"/>
              </a:rPr>
              <a:t>Kunal: maybe the rest on this slide is too dense. We can just say that we prepare the states and perform projection in the Krylov subspace on a quantum processor and the rest of the steps are analogous to SQD, where we solve subspace diagonalization in the Krylov subspace. </a:t>
            </a:r>
          </a:p>
          <a:p>
            <a:endParaRPr lang="en-US" dirty="0">
              <a:latin typeface="Calibri"/>
              <a:ea typeface="Calibri"/>
              <a:cs typeface="Calibri"/>
            </a:endParaRPr>
          </a:p>
          <a:p>
            <a:r>
              <a:rPr lang="en-US" dirty="0">
                <a:latin typeface="Calibri"/>
                <a:ea typeface="Calibri"/>
                <a:cs typeface="Calibri"/>
              </a:rPr>
              <a:t>We also use the quantum computer to estimate their overlaps, which is this matrix on the other side with just </a:t>
            </a:r>
            <a:r>
              <a:rPr lang="en-US" dirty="0" err="1">
                <a:latin typeface="Calibri"/>
                <a:ea typeface="Calibri"/>
                <a:cs typeface="Calibri"/>
              </a:rPr>
              <a:t>psi_i</a:t>
            </a:r>
            <a:r>
              <a:rPr lang="en-US" dirty="0">
                <a:latin typeface="Calibri"/>
                <a:ea typeface="Calibri"/>
                <a:cs typeface="Calibri"/>
              </a:rPr>
              <a:t>, </a:t>
            </a:r>
            <a:r>
              <a:rPr lang="en-US" dirty="0" err="1">
                <a:latin typeface="Calibri"/>
                <a:ea typeface="Calibri"/>
                <a:cs typeface="Calibri"/>
              </a:rPr>
              <a:t>psi_j</a:t>
            </a:r>
            <a:endParaRPr lang="en-US" dirty="0">
              <a:latin typeface="Calibri"/>
              <a:ea typeface="Calibri"/>
              <a:cs typeface="Calibri"/>
            </a:endParaRPr>
          </a:p>
          <a:p>
            <a:endParaRPr lang="en-US" dirty="0">
              <a:latin typeface="Calibri"/>
              <a:ea typeface="Calibri"/>
              <a:cs typeface="Calibri"/>
            </a:endParaRPr>
          </a:p>
          <a:p>
            <a:r>
              <a:rPr lang="en-US" dirty="0">
                <a:latin typeface="Calibri"/>
                <a:ea typeface="Calibri"/>
                <a:cs typeface="Calibri"/>
              </a:rPr>
              <a:t>I'm not going to get into the details of how we can estimate these on the quantum computer, but once we have done that, we have these two d by d matrices, and we can classically solve a matrix equation to obtain an approximation of the lowest energy of the original Hamiltonian.</a:t>
            </a:r>
          </a:p>
          <a:p>
            <a:endParaRPr lang="en-US" dirty="0">
              <a:latin typeface="Calibri"/>
              <a:ea typeface="Calibri"/>
              <a:cs typeface="Calibri"/>
            </a:endParaRPr>
          </a:p>
          <a:p>
            <a:r>
              <a:rPr lang="en-US" dirty="0">
                <a:latin typeface="Calibri"/>
                <a:ea typeface="Calibri"/>
                <a:cs typeface="Calibri"/>
              </a:rPr>
              <a:t>This might look like a bit of magic, and it kind of is, but the main things to know are that these Krylov methods are very well known on the classical computing side, and what the quantum computer contributes is to let us apply them to Hilbert spaces of exponential dimension, i.e. to large quantum systems.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1936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Calibri"/>
                <a:ea typeface="Calibri"/>
                <a:cs typeface="Calibri"/>
              </a:rPr>
              <a:t>We know that classical Krylov diagonalization techniques converge exponentially quickly as more time-evolved states (d) are used, so d </a:t>
            </a:r>
            <a:r>
              <a:rPr lang="en-US" dirty="0" err="1">
                <a:latin typeface="Calibri"/>
                <a:ea typeface="Calibri"/>
                <a:cs typeface="Calibri"/>
              </a:rPr>
              <a:t>doesnt</a:t>
            </a:r>
            <a:r>
              <a:rPr lang="en-US" dirty="0">
                <a:latin typeface="Calibri"/>
                <a:ea typeface="Calibri"/>
                <a:cs typeface="Calibri"/>
              </a:rPr>
              <a:t> have to be too big. This property extends to the quantum method, even in the presence of noise from the device.</a:t>
            </a:r>
          </a:p>
          <a:p>
            <a:endParaRPr lang="en-US" dirty="0">
              <a:latin typeface="Calibri"/>
              <a:ea typeface="Calibri"/>
              <a:cs typeface="Calibri"/>
            </a:endParaRPr>
          </a:p>
          <a:p>
            <a:r>
              <a:rPr lang="en-US" dirty="0">
                <a:latin typeface="Calibri"/>
                <a:ea typeface="Calibri"/>
                <a:cs typeface="Calibri"/>
              </a:rPr>
              <a:t>There are two requirements for knowing KQD will converge to the true ground state:</a:t>
            </a:r>
          </a:p>
          <a:p>
            <a:r>
              <a:rPr lang="en-US" dirty="0">
                <a:latin typeface="Calibri"/>
                <a:ea typeface="Calibri"/>
                <a:cs typeface="Calibri"/>
              </a:rPr>
              <a:t>- The reference state and true ground state must have an overlap that vanishes </a:t>
            </a:r>
            <a:r>
              <a:rPr lang="en-US" dirty="0" err="1">
                <a:latin typeface="Calibri"/>
                <a:ea typeface="Calibri"/>
                <a:cs typeface="Calibri"/>
              </a:rPr>
              <a:t>polynomially</a:t>
            </a:r>
            <a:r>
              <a:rPr lang="en-US" dirty="0">
                <a:latin typeface="Calibri"/>
                <a:ea typeface="Calibri"/>
                <a:cs typeface="Calibri"/>
              </a:rPr>
              <a:t>-quickly</a:t>
            </a:r>
          </a:p>
          <a:p>
            <a:r>
              <a:rPr lang="en-US" dirty="0">
                <a:latin typeface="Calibri"/>
                <a:ea typeface="Calibri"/>
                <a:cs typeface="Calibri"/>
              </a:rPr>
              <a:t>- There must be a spectral gap between the ground state and first excited state which vanishes </a:t>
            </a:r>
            <a:r>
              <a:rPr lang="en-US" dirty="0" err="1">
                <a:latin typeface="Calibri"/>
                <a:ea typeface="Calibri"/>
                <a:cs typeface="Calibri"/>
              </a:rPr>
              <a:t>polynomially</a:t>
            </a:r>
            <a:r>
              <a:rPr lang="en-US" dirty="0">
                <a:latin typeface="Calibri"/>
                <a:ea typeface="Calibri"/>
                <a:cs typeface="Calibri"/>
              </a:rPr>
              <a:t> quickly.</a:t>
            </a:r>
          </a:p>
          <a:p>
            <a:endParaRPr lang="en-US" dirty="0">
              <a:latin typeface="Calibri"/>
              <a:ea typeface="Calibri"/>
              <a:cs typeface="Calibri"/>
            </a:endParaRPr>
          </a:p>
          <a:p>
            <a:r>
              <a:rPr lang="en-US" dirty="0">
                <a:latin typeface="Calibri"/>
                <a:ea typeface="Calibri"/>
                <a:cs typeface="Calibri"/>
              </a:rPr>
              <a:t>So KQD has some nice convergence properties which are not shared by SQD.</a:t>
            </a:r>
          </a:p>
          <a:p>
            <a:endParaRPr lang="en-US" dirty="0">
              <a:latin typeface="Calibri"/>
              <a:ea typeface="Calibri"/>
              <a:cs typeface="Calibri"/>
            </a:endParaRPr>
          </a:p>
          <a:p>
            <a:r>
              <a:rPr lang="en-US" dirty="0">
                <a:latin typeface="Calibri"/>
                <a:ea typeface="Calibri"/>
                <a:cs typeface="Calibri"/>
              </a:rPr>
              <a:t>----------------------------------------</a:t>
            </a:r>
          </a:p>
          <a:p>
            <a:endParaRPr lang="en-US" dirty="0">
              <a:latin typeface="Calibri"/>
              <a:ea typeface="Calibri"/>
              <a:cs typeface="Calibri"/>
            </a:endParaRPr>
          </a:p>
          <a:p>
            <a:r>
              <a:rPr lang="en-US" dirty="0">
                <a:latin typeface="Calibri"/>
                <a:ea typeface="Calibri"/>
                <a:cs typeface="Calibri"/>
              </a:rPr>
              <a:t>In particular, one thing that is known on the classical side is that Krylov diagonalization methods converge exponentially quickly with respect to the number d of states that you prepare, which means that in practice d doesn't have to be too large.</a:t>
            </a:r>
          </a:p>
          <a:p>
            <a:endParaRPr lang="en-US" dirty="0">
              <a:latin typeface="Calibri"/>
              <a:ea typeface="Calibri"/>
              <a:cs typeface="Calibri"/>
            </a:endParaRPr>
          </a:p>
          <a:p>
            <a:r>
              <a:rPr lang="en-US" dirty="0">
                <a:latin typeface="Calibri"/>
                <a:ea typeface="Calibri"/>
                <a:cs typeface="Calibri"/>
              </a:rPr>
              <a:t>It turns out that we can prove that this is true on the quantum side as well, and extend that to a full end-to-end error bound for the algorithm even in the presence of noise on the quantum device.</a:t>
            </a:r>
          </a:p>
          <a:p>
            <a:endParaRPr lang="en-US" dirty="0">
              <a:latin typeface="Calibri"/>
              <a:ea typeface="Calibri"/>
              <a:cs typeface="Calibri"/>
            </a:endParaRPr>
          </a:p>
          <a:p>
            <a:r>
              <a:rPr lang="en-US" dirty="0">
                <a:latin typeface="Calibri"/>
                <a:ea typeface="Calibri"/>
                <a:cs typeface="Calibri"/>
              </a:rPr>
              <a:t>I will spare you the details of that result, but the main takeaways from it are that we need two things to be able to know that the algorithm will converge to the true ground state:</a:t>
            </a:r>
          </a:p>
          <a:p>
            <a:endParaRPr lang="en-US" dirty="0">
              <a:latin typeface="Calibri"/>
              <a:ea typeface="Calibri"/>
              <a:cs typeface="Calibri"/>
            </a:endParaRPr>
          </a:p>
          <a:p>
            <a:r>
              <a:rPr lang="en-US" dirty="0">
                <a:latin typeface="Calibri"/>
                <a:ea typeface="Calibri"/>
                <a:cs typeface="Calibri"/>
              </a:rPr>
              <a:t>First, we need a good initial reference state.</a:t>
            </a:r>
          </a:p>
          <a:p>
            <a:endParaRPr lang="en-US" dirty="0">
              <a:latin typeface="Calibri"/>
              <a:ea typeface="Calibri"/>
              <a:cs typeface="Calibri"/>
            </a:endParaRPr>
          </a:p>
          <a:p>
            <a:r>
              <a:rPr lang="en-US" dirty="0">
                <a:latin typeface="Calibri"/>
                <a:ea typeface="Calibri"/>
                <a:cs typeface="Calibri"/>
              </a:rPr>
              <a:t>What "good" means is exactly the same as in quantum phase estimation, which is the very famous algorithm for estimating ground state energies on fault-tolerant quantum computers: as Antonio mentioned in his introduction, for quantum phase estimation to be efficient, you need an initial state whose overlap with the true ground state vanishes at most </a:t>
            </a:r>
            <a:r>
              <a:rPr lang="en-US" dirty="0" err="1">
                <a:latin typeface="Calibri"/>
                <a:ea typeface="Calibri"/>
                <a:cs typeface="Calibri"/>
              </a:rPr>
              <a:t>polynomially</a:t>
            </a:r>
            <a:r>
              <a:rPr lang="en-US" dirty="0">
                <a:latin typeface="Calibri"/>
                <a:ea typeface="Calibri"/>
                <a:cs typeface="Calibri"/>
              </a:rPr>
              <a:t>-quickly, not exponentially quickly.</a:t>
            </a:r>
            <a:endParaRPr lang="en-US" dirty="0">
              <a:latin typeface="Aptos" panose="02110004020202020204"/>
              <a:ea typeface="Calibri"/>
              <a:cs typeface="Calibri"/>
            </a:endParaRPr>
          </a:p>
          <a:p>
            <a:endParaRPr lang="en-US" dirty="0">
              <a:latin typeface="Calibri"/>
              <a:ea typeface="Calibri"/>
              <a:cs typeface="Calibri"/>
            </a:endParaRPr>
          </a:p>
          <a:p>
            <a:r>
              <a:rPr lang="en-US" dirty="0">
                <a:latin typeface="Calibri"/>
                <a:ea typeface="Calibri"/>
                <a:cs typeface="Calibri"/>
              </a:rPr>
              <a:t>We need exactly the same thing in order for Krylov quantum diagonalization to converge.</a:t>
            </a:r>
          </a:p>
          <a:p>
            <a:endParaRPr lang="en-US" dirty="0">
              <a:latin typeface="Calibri"/>
              <a:ea typeface="Calibri"/>
              <a:cs typeface="Calibri"/>
            </a:endParaRPr>
          </a:p>
          <a:p>
            <a:r>
              <a:rPr lang="en-US" dirty="0">
                <a:latin typeface="Calibri"/>
                <a:ea typeface="Calibri"/>
                <a:cs typeface="Calibri"/>
              </a:rPr>
              <a:t>And secondly, in order to converge to the ground state itself, we require a spectral gap, that is the gap between ground state energy and first excited energy, that also vanishes at most </a:t>
            </a:r>
            <a:r>
              <a:rPr lang="en-US" dirty="0" err="1">
                <a:latin typeface="Calibri"/>
                <a:ea typeface="Calibri"/>
                <a:cs typeface="Calibri"/>
              </a:rPr>
              <a:t>polynomially</a:t>
            </a:r>
            <a:r>
              <a:rPr lang="en-US" dirty="0">
                <a:latin typeface="Calibri"/>
                <a:ea typeface="Calibri"/>
                <a:cs typeface="Calibri"/>
              </a:rPr>
              <a:t>-quickly in the number of qubits.</a:t>
            </a:r>
          </a:p>
          <a:p>
            <a:endParaRPr lang="en-US" dirty="0">
              <a:latin typeface="Calibri"/>
              <a:ea typeface="Calibri"/>
              <a:cs typeface="Calibri"/>
            </a:endParaRPr>
          </a:p>
          <a:p>
            <a:r>
              <a:rPr lang="en-US" dirty="0">
                <a:latin typeface="Calibri"/>
                <a:ea typeface="Calibri"/>
                <a:cs typeface="Calibri"/>
              </a:rPr>
              <a:t>So these are exactly the same two requirements for quantum phase estimation to converge, and while the details of the convergence rates of the two algorithms are different, at the very high level you can think of them as similar, just Krylov quantum diagonalization is more near-term friendly.</a:t>
            </a:r>
          </a:p>
          <a:p>
            <a:endParaRPr lang="en-US" dirty="0">
              <a:latin typeface="Calibri"/>
              <a:ea typeface="Calibri"/>
              <a:cs typeface="Calibri"/>
            </a:endParaRP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3674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latin typeface="Calibri"/>
              <a:ea typeface="Calibri"/>
              <a:cs typeface="Calibri"/>
            </a:endParaRPr>
          </a:p>
          <a:p>
            <a:r>
              <a:rPr lang="en-US" dirty="0">
                <a:latin typeface="Calibri"/>
                <a:ea typeface="Calibri"/>
                <a:cs typeface="Calibri"/>
              </a:rPr>
              <a:t>SQD:</a:t>
            </a:r>
          </a:p>
          <a:p>
            <a:r>
              <a:rPr lang="en-US" dirty="0">
                <a:latin typeface="Calibri"/>
                <a:ea typeface="Calibri"/>
                <a:cs typeface="Calibri"/>
              </a:rPr>
              <a:t>- classically verifiable</a:t>
            </a:r>
          </a:p>
          <a:p>
            <a:r>
              <a:rPr lang="en-US" dirty="0">
                <a:latin typeface="Calibri"/>
                <a:ea typeface="Calibri"/>
                <a:cs typeface="Calibri"/>
              </a:rPr>
              <a:t>- variational</a:t>
            </a:r>
          </a:p>
          <a:p>
            <a:endParaRPr lang="en-US" dirty="0">
              <a:latin typeface="Calibri"/>
              <a:ea typeface="Calibri"/>
              <a:cs typeface="Calibri"/>
            </a:endParaRPr>
          </a:p>
          <a:p>
            <a:r>
              <a:rPr lang="en-US" dirty="0">
                <a:latin typeface="Calibri"/>
                <a:ea typeface="Calibri"/>
                <a:cs typeface="Calibri"/>
              </a:rPr>
              <a:t>KQD:</a:t>
            </a:r>
          </a:p>
          <a:p>
            <a:r>
              <a:rPr lang="en-US" dirty="0">
                <a:latin typeface="Calibri"/>
                <a:ea typeface="Calibri"/>
                <a:cs typeface="Calibri"/>
              </a:rPr>
              <a:t>- Convergence guarantees</a:t>
            </a:r>
          </a:p>
          <a:p>
            <a:r>
              <a:rPr lang="en-US" dirty="0">
                <a:latin typeface="Calibri"/>
                <a:ea typeface="Calibri"/>
                <a:cs typeface="Calibri"/>
              </a:rPr>
              <a:t>- Not variational (can yield negative energies)</a:t>
            </a:r>
          </a:p>
          <a:p>
            <a:r>
              <a:rPr lang="en-US" dirty="0">
                <a:latin typeface="Calibri"/>
                <a:ea typeface="Calibri"/>
                <a:cs typeface="Calibri"/>
              </a:rPr>
              <a:t>- Not easy to verify classically</a:t>
            </a:r>
          </a:p>
          <a:p>
            <a:endParaRPr lang="en-US" dirty="0">
              <a:latin typeface="Calibri"/>
              <a:ea typeface="Calibri"/>
              <a:cs typeface="Calibri"/>
            </a:endParaRPr>
          </a:p>
          <a:p>
            <a:r>
              <a:rPr lang="en-US" dirty="0">
                <a:latin typeface="Calibri"/>
                <a:ea typeface="Calibri"/>
                <a:cs typeface="Calibri"/>
              </a:rPr>
              <a:t>---------------------------</a:t>
            </a:r>
          </a:p>
          <a:p>
            <a:endParaRPr lang="en-US" dirty="0">
              <a:latin typeface="Calibri"/>
              <a:ea typeface="Calibri"/>
              <a:cs typeface="Calibri"/>
            </a:endParaRPr>
          </a:p>
          <a:p>
            <a:r>
              <a:rPr lang="en-US" dirty="0">
                <a:latin typeface="Calibri"/>
                <a:ea typeface="Calibri"/>
                <a:cs typeface="Calibri"/>
              </a:rPr>
              <a:t>Now, I just claimed that Krylov quantum diagonalization is more near-term friendly than quantum phase estimation, and it certainly is, but we still may hope for something better.</a:t>
            </a:r>
          </a:p>
          <a:p>
            <a:endParaRPr lang="en-US" dirty="0">
              <a:latin typeface="Calibri"/>
              <a:ea typeface="Calibri"/>
              <a:cs typeface="Calibri"/>
            </a:endParaRPr>
          </a:p>
          <a:p>
            <a:r>
              <a:rPr lang="en-US" dirty="0">
                <a:latin typeface="Calibri"/>
                <a:ea typeface="Calibri"/>
                <a:cs typeface="Calibri"/>
              </a:rPr>
              <a:t>Javier discussed SQD and the fact that one its key strengths is that the energies coming from it are classically verifiable and variational: the estimates we get are always above the true ground state energy, so that we always know that lower is better.</a:t>
            </a:r>
          </a:p>
          <a:p>
            <a:endParaRPr lang="en-US" dirty="0">
              <a:latin typeface="Calibri"/>
              <a:ea typeface="Calibri"/>
              <a:cs typeface="Calibri"/>
            </a:endParaRPr>
          </a:p>
          <a:p>
            <a:r>
              <a:rPr lang="en-US" dirty="0">
                <a:latin typeface="Calibri"/>
                <a:ea typeface="Calibri"/>
                <a:cs typeface="Calibri"/>
              </a:rPr>
              <a:t>We like the Krylov quantum diagonalization algorithm because it has provable convergence and it is very broadly applicable in theory, but it doesn't have such nice classical verifiability, and it can yield negative energy errors, so we don't have any directly way of knowing how accurate its results are in comparison to other competing methods.</a:t>
            </a:r>
          </a:p>
          <a:p>
            <a:endParaRPr lang="en-US" dirty="0">
              <a:latin typeface="Calibri"/>
              <a:ea typeface="Calibri"/>
              <a:cs typeface="Calibri"/>
            </a:endParaRPr>
          </a:p>
          <a:p>
            <a:r>
              <a:rPr lang="en-US" dirty="0">
                <a:latin typeface="Calibri"/>
                <a:ea typeface="Calibri"/>
                <a:cs typeface="Calibri"/>
              </a:rPr>
              <a:t>That motivates the algorithm that I am going to discuss next, and we can frame the motivation in terms of these two questions: can we somehow combine the strengths of the </a:t>
            </a:r>
            <a:r>
              <a:rPr lang="en-US" dirty="0" err="1">
                <a:latin typeface="Calibri"/>
                <a:ea typeface="Calibri"/>
                <a:cs typeface="Calibri"/>
              </a:rPr>
              <a:t>to</a:t>
            </a:r>
            <a:r>
              <a:rPr lang="en-US" dirty="0">
                <a:latin typeface="Calibri"/>
                <a:ea typeface="Calibri"/>
                <a:cs typeface="Calibri"/>
              </a:rPr>
              <a:t> methods we've discussed so far to obtain a new algorithm that is reliable and verifiable like SQD, and has provable convergence like Krylov quantum diagonalization?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25492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CE5BD-2BA1-A2BB-F89E-5C8A10011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8D7F6-CC60-EB91-B22E-0881679F7D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365F24C-0E23-A70D-9600-2AA8333F44AC}"/>
              </a:ext>
            </a:extLst>
          </p:cNvPr>
          <p:cNvSpPr>
            <a:spLocks noGrp="1"/>
          </p:cNvSpPr>
          <p:nvPr>
            <p:ph type="body" idx="1"/>
          </p:nvPr>
        </p:nvSpPr>
        <p:spPr/>
        <p:txBody>
          <a:bodyPr/>
          <a:lstStyle/>
          <a:p>
            <a:r>
              <a:rPr lang="en-US" dirty="0"/>
              <a:t>Yes, we can combine the two techniques with an algorithm called SKQD in the literature and SQD for lattice models in the software.</a:t>
            </a:r>
          </a:p>
          <a:p>
            <a:endParaRPr lang="en-US" dirty="0"/>
          </a:p>
          <a:p>
            <a:r>
              <a:rPr lang="en-US" dirty="0"/>
              <a:t>Similarly to KQD, we prepare a good reference state, as well as a number of time-evolved states, and sample from them. But rather than using the QPU to calculate overlaps between the states, we will just project and diagonalize in the Krylov subspace, just as we do in vanilla SQD.</a:t>
            </a:r>
          </a:p>
          <a:p>
            <a:endParaRPr lang="en-US" dirty="0"/>
          </a:p>
          <a:p>
            <a:r>
              <a:rPr lang="en-US" dirty="0"/>
              <a:t>--------------------------------------</a:t>
            </a:r>
          </a:p>
          <a:p>
            <a:endParaRPr lang="en-US" dirty="0"/>
          </a:p>
          <a:p>
            <a:r>
              <a:rPr lang="en-US" dirty="0"/>
              <a:t>The answer is yes, and comes in the form of an algorithm that we created last summer with actually a couple of our summer interns, which we named sample-based Krylov quantum diagonalization or SKQD to recall the fact that it is a hybrid of the two algorithms we've already discussed.</a:t>
            </a:r>
          </a:p>
          <a:p>
            <a:endParaRPr lang="en-US" dirty="0"/>
          </a:p>
          <a:p>
            <a:r>
              <a:rPr lang="en-US" dirty="0"/>
              <a:t>The idea in SKQD is pretty simple.</a:t>
            </a:r>
          </a:p>
          <a:p>
            <a:endParaRPr lang="en-US" dirty="0"/>
          </a:p>
          <a:p>
            <a:r>
              <a:rPr lang="en-US" dirty="0"/>
              <a:t>I told you before that in Krylov methods we use the quantum computer to prepare Krylov states, these time evolved states  </a:t>
            </a:r>
            <a:r>
              <a:rPr lang="en-US" dirty="0" err="1"/>
              <a:t>psi_j</a:t>
            </a:r>
            <a:endParaRPr lang="en-US" dirty="0"/>
          </a:p>
          <a:p>
            <a:endParaRPr lang="en-US" dirty="0"/>
          </a:p>
          <a:p>
            <a:r>
              <a:rPr lang="en-US" dirty="0"/>
              <a:t>Before, in regular Krylov quantum diagonalization, we used the quantum computer </a:t>
            </a:r>
            <a:r>
              <a:rPr lang="en-US" i="1" dirty="0"/>
              <a:t>both</a:t>
            </a:r>
            <a:r>
              <a:rPr lang="en-US" dirty="0"/>
              <a:t> to prepare those states </a:t>
            </a:r>
            <a:r>
              <a:rPr lang="en-US" i="1" dirty="0"/>
              <a:t>and</a:t>
            </a:r>
            <a:r>
              <a:rPr lang="en-US" dirty="0"/>
              <a:t> to calculate matrix elements of the Hamiltonian between them.</a:t>
            </a:r>
          </a:p>
          <a:p>
            <a:endParaRPr lang="en-US" dirty="0"/>
          </a:p>
          <a:p>
            <a:r>
              <a:rPr lang="en-US" dirty="0"/>
              <a:t>In SKQD, the modification we make is to simply sample from the Krylov states, like we do for the single ansatz state in SQD.</a:t>
            </a:r>
          </a:p>
          <a:p>
            <a:endParaRPr lang="en-US" dirty="0"/>
          </a:p>
          <a:p>
            <a:r>
              <a:rPr lang="en-US" dirty="0"/>
              <a:t>So there is no calculation of matrix elements on the quantum computer, just time evolutions </a:t>
            </a:r>
            <a:r>
              <a:rPr lang="en-US" dirty="0" err="1"/>
              <a:t>follewed</a:t>
            </a:r>
            <a:r>
              <a:rPr lang="en-US" dirty="0"/>
              <a:t> by sampling.</a:t>
            </a:r>
          </a:p>
        </p:txBody>
      </p:sp>
    </p:spTree>
    <p:extLst>
      <p:ext uri="{BB962C8B-B14F-4D97-AF65-F5344CB8AC3E}">
        <p14:creationId xmlns:p14="http://schemas.microsoft.com/office/powerpoint/2010/main" val="1809499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4D3B9-AB4B-B1A6-930C-25E52AB3F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EECEB9-75FC-9496-1878-5888B4E02A8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8F5ABD-509B-9D36-58A5-879145040111}"/>
              </a:ext>
            </a:extLst>
          </p:cNvPr>
          <p:cNvSpPr>
            <a:spLocks noGrp="1"/>
          </p:cNvSpPr>
          <p:nvPr>
            <p:ph type="body" idx="1"/>
          </p:nvPr>
        </p:nvSpPr>
        <p:spPr/>
        <p:txBody>
          <a:bodyPr/>
          <a:lstStyle/>
          <a:p>
            <a:r>
              <a:rPr lang="en-US" dirty="0"/>
              <a:t>The obvious next question is how to combine the samples from each time-evolved state. The answer is that we simply collect them all into a single set and then project/diagonalize into that Krylov space as in SQD.</a:t>
            </a:r>
          </a:p>
          <a:p>
            <a:endParaRPr lang="en-US" dirty="0"/>
          </a:p>
          <a:p>
            <a:r>
              <a:rPr lang="en-US" dirty="0"/>
              <a:t>------------------------------</a:t>
            </a:r>
          </a:p>
          <a:p>
            <a:endParaRPr lang="en-US" dirty="0"/>
          </a:p>
          <a:p>
            <a:r>
              <a:rPr lang="en-US" dirty="0"/>
              <a:t>Now you may immediately ask: what do you do with the samples?</a:t>
            </a:r>
          </a:p>
          <a:p>
            <a:endParaRPr lang="en-US" dirty="0"/>
          </a:p>
          <a:p>
            <a:r>
              <a:rPr lang="en-US" dirty="0"/>
              <a:t>Wasn't the calculating of matrix elements corresponding to the Krylov space important?</a:t>
            </a:r>
          </a:p>
          <a:p>
            <a:endParaRPr lang="en-US" dirty="0"/>
          </a:p>
          <a:p>
            <a:r>
              <a:rPr lang="en-US" dirty="0"/>
              <a:t>The answer, it turns out, is that we can take all of those samples from all of the different Krylov states, batch them into one big pool of bitstrings, and then proceed exactly as we did in SQD: apply configuration recovery to them, then project the Hamiltonian onto them and diagonalize to obtain the approximate ground state.</a:t>
            </a:r>
          </a:p>
          <a:p>
            <a:endParaRPr lang="en-US" dirty="0"/>
          </a:p>
          <a:p>
            <a:r>
              <a:rPr lang="en-US" dirty="0"/>
              <a:t>You may now reasonably ask whether this really works...</a:t>
            </a:r>
          </a:p>
        </p:txBody>
      </p:sp>
    </p:spTree>
    <p:extLst>
      <p:ext uri="{BB962C8B-B14F-4D97-AF65-F5344CB8AC3E}">
        <p14:creationId xmlns:p14="http://schemas.microsoft.com/office/powerpoint/2010/main" val="828891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081F3-1890-E325-E1E8-0C8B86578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A140E5-AE87-3F44-BDC5-4E45B508C09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D5B47EA-54C8-A948-9596-C5DE64A601CB}"/>
              </a:ext>
            </a:extLst>
          </p:cNvPr>
          <p:cNvSpPr>
            <a:spLocks noGrp="1"/>
          </p:cNvSpPr>
          <p:nvPr>
            <p:ph type="body" idx="1"/>
          </p:nvPr>
        </p:nvSpPr>
        <p:spPr/>
        <p:txBody>
          <a:bodyPr/>
          <a:lstStyle/>
          <a:p>
            <a:r>
              <a:rPr lang="en-US" dirty="0"/>
              <a:t>By combining the two methods in this way, we get the favorable properties of both, and we also incur the requirements of both.</a:t>
            </a:r>
          </a:p>
          <a:p>
            <a:endParaRPr lang="en-US" dirty="0"/>
          </a:p>
          <a:p>
            <a:r>
              <a:rPr lang="en-US" dirty="0"/>
              <a:t>------------------------</a:t>
            </a:r>
          </a:p>
          <a:p>
            <a:endParaRPr lang="en-US" dirty="0"/>
          </a:p>
          <a:p>
            <a:r>
              <a:rPr lang="en-US" dirty="0"/>
              <a:t>Luckily for us, we were able to prove that this hybrid algorithm between Krylov quantum diagonalization and SQD yields a hybrid of their two error analyses:</a:t>
            </a:r>
          </a:p>
          <a:p>
            <a:endParaRPr lang="en-US" dirty="0"/>
          </a:p>
          <a:p>
            <a:r>
              <a:rPr lang="en-US" dirty="0"/>
              <a:t>Like Krylov quantum diagonalization, it requires a good initial state and spectral gap in the sense I discussed before, which is also like quantum phase estimation.</a:t>
            </a:r>
          </a:p>
          <a:p>
            <a:endParaRPr lang="en-US" dirty="0"/>
          </a:p>
          <a:p>
            <a:r>
              <a:rPr lang="en-US" dirty="0"/>
              <a:t>And like SQD, the price we pay for the sampling is that we require the ground state to be sparse in order to obtain a good approximation with just the sampled bitstrings.</a:t>
            </a:r>
          </a:p>
          <a:p>
            <a:endParaRPr lang="en-US" dirty="0"/>
          </a:p>
          <a:p>
            <a:r>
              <a:rPr lang="en-US" dirty="0"/>
              <a:t>But given those three conditions, we can prove that the approximate ground state from SKQD will converge to the true ground state efficiently with respect to the number of shots we take and number of distinct circuits or Krylov states we sample from.</a:t>
            </a:r>
          </a:p>
        </p:txBody>
      </p:sp>
    </p:spTree>
    <p:extLst>
      <p:ext uri="{BB962C8B-B14F-4D97-AF65-F5344CB8AC3E}">
        <p14:creationId xmlns:p14="http://schemas.microsoft.com/office/powerpoint/2010/main" val="3293220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Calibri"/>
                <a:ea typeface="Calibri"/>
                <a:cs typeface="Calibri"/>
              </a:rPr>
              <a:t>These slides are self explanatory</a:t>
            </a:r>
          </a:p>
          <a:p>
            <a:endParaRPr lang="en-US" dirty="0">
              <a:latin typeface="Calibri"/>
              <a:ea typeface="Calibri"/>
              <a:cs typeface="Calibri"/>
            </a:endParaRPr>
          </a:p>
          <a:p>
            <a:r>
              <a:rPr lang="en-US" dirty="0">
                <a:latin typeface="Calibri"/>
                <a:ea typeface="Calibri"/>
                <a:cs typeface="Calibri"/>
              </a:rPr>
              <a:t>-------------------------------</a:t>
            </a:r>
          </a:p>
          <a:p>
            <a:endParaRPr lang="en-US" dirty="0">
              <a:latin typeface="Calibri"/>
              <a:ea typeface="Calibri"/>
              <a:cs typeface="Calibri"/>
            </a:endParaRPr>
          </a:p>
          <a:p>
            <a:r>
              <a:rPr lang="en-US" dirty="0">
                <a:latin typeface="Calibri"/>
                <a:ea typeface="Calibri"/>
                <a:cs typeface="Calibri"/>
              </a:rPr>
              <a:t>So let me summarize the key theoretical takeaways about SKQD, before I hand it back to Javier to discuss our first experimental results using this algorithm</a:t>
            </a:r>
          </a:p>
          <a:p>
            <a:endParaRPr lang="en-US" dirty="0">
              <a:latin typeface="Calibri"/>
              <a:ea typeface="Calibri"/>
              <a:cs typeface="Calibri"/>
            </a:endParaRPr>
          </a:p>
          <a:p>
            <a:r>
              <a:rPr lang="en-US" dirty="0">
                <a:latin typeface="Calibri"/>
                <a:ea typeface="Calibri"/>
                <a:cs typeface="Calibri"/>
              </a:rPr>
              <a:t>First: like SQD, we have no false positives in the sense that we are guaranteed to get ground state energies that lie above the true ground state energy.</a:t>
            </a:r>
          </a:p>
          <a:p>
            <a:endParaRPr lang="en-US" dirty="0">
              <a:latin typeface="Calibri"/>
              <a:ea typeface="Calibri"/>
              <a:cs typeface="Calibri"/>
            </a:endParaRPr>
          </a:p>
          <a:p>
            <a:r>
              <a:rPr lang="en-US" dirty="0">
                <a:latin typeface="Calibri"/>
                <a:ea typeface="Calibri"/>
                <a:cs typeface="Calibri"/>
              </a:rPr>
              <a:t>That means that we know that if the output energy goes down, we have a better approximation, which is a key advantage over the original Krylov algorithm.</a:t>
            </a:r>
          </a:p>
          <a:p>
            <a:endParaRPr lang="en-US" dirty="0">
              <a:latin typeface="Calibri"/>
              <a:ea typeface="Calibri"/>
              <a:cs typeface="Calibri"/>
            </a:endParaRPr>
          </a:p>
          <a:p>
            <a:r>
              <a:rPr lang="en-US" dirty="0">
                <a:latin typeface="Calibri"/>
                <a:ea typeface="Calibri"/>
                <a:cs typeface="Calibri"/>
              </a:rPr>
              <a:t>Second: like the original Krylov algorithm, as long as we have a good initial state, and now additionally require a sparse ground state, we can prove that the algorithm will converge efficiently, which is a key advantage over SQD.</a:t>
            </a:r>
          </a:p>
          <a:p>
            <a:endParaRPr lang="en-US" dirty="0">
              <a:latin typeface="Calibri"/>
              <a:ea typeface="Calibri"/>
              <a:cs typeface="Calibri"/>
            </a:endParaRPr>
          </a:p>
          <a:p>
            <a:r>
              <a:rPr lang="en-US" dirty="0">
                <a:latin typeface="Calibri"/>
                <a:ea typeface="Calibri"/>
                <a:cs typeface="Calibri"/>
              </a:rPr>
              <a:t>And finally: unlike SQD, we don't need to come up with a good heuristic ansatz for the ground state – all we need is our initial reference state, which only has to have a good overlap with the true ground state, and time evolutions of it.</a:t>
            </a:r>
          </a:p>
          <a:p>
            <a:endParaRPr lang="en-US" dirty="0">
              <a:latin typeface="Calibri"/>
              <a:ea typeface="Calibri"/>
              <a:cs typeface="Calibri"/>
            </a:endParaRPr>
          </a:p>
          <a:p>
            <a:r>
              <a:rPr lang="en-US" dirty="0">
                <a:latin typeface="Calibri"/>
                <a:ea typeface="Calibri"/>
                <a:cs typeface="Calibri"/>
              </a:rPr>
              <a:t>The convergence guarantees of Krylov methods will handle the rest.</a:t>
            </a:r>
          </a:p>
          <a:p>
            <a:endParaRPr lang="en-US" dirty="0">
              <a:latin typeface="Calibri"/>
              <a:ea typeface="Calibri"/>
              <a:cs typeface="Calibri"/>
            </a:endParaRPr>
          </a:p>
          <a:p>
            <a:r>
              <a:rPr lang="en-US" dirty="0">
                <a:latin typeface="Calibri"/>
                <a:ea typeface="Calibri"/>
                <a:cs typeface="Calibri"/>
              </a:rPr>
              <a:t>This is the second key advantage over SQD, in particular for materials and lattice model simulations, which is how I started out motivating this algorithm.</a:t>
            </a:r>
          </a:p>
          <a:p>
            <a:endParaRPr lang="en-US" dirty="0">
              <a:latin typeface="Calibri"/>
              <a:ea typeface="Calibri"/>
              <a:cs typeface="Calibri"/>
            </a:endParaRPr>
          </a:p>
          <a:p>
            <a:r>
              <a:rPr lang="en-US" dirty="0">
                <a:latin typeface="Calibri"/>
                <a:ea typeface="Calibri"/>
                <a:cs typeface="Calibri"/>
              </a:rPr>
              <a:t>For these systems, unlike chemistry systems, we don't necessarily have access to a good ansatz for the ground state, but we can simulate time evolutions on the quantum computer as Javier will shortly discuss, and SKQD lets us leverage that to approximate the ground state without the need for an ansatz.</a:t>
            </a:r>
          </a:p>
          <a:p>
            <a:endParaRPr lang="en-US" dirty="0">
              <a:latin typeface="Calibri"/>
              <a:ea typeface="Calibri"/>
              <a:cs typeface="Calibri"/>
            </a:endParaRPr>
          </a:p>
          <a:p>
            <a:r>
              <a:rPr lang="en-US" dirty="0">
                <a:latin typeface="Calibri"/>
                <a:ea typeface="Calibri"/>
                <a:cs typeface="Calibri"/>
              </a:rPr>
              <a:t>With that I will hand it back to Javier to discuss our first experimental results using this algorithm in collaboration with Oak Ridge National Lab.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9727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To run on today's hardware, the ground state must be sparse, and the time-evolution circuits must be able to be compiled into around 5k 2-qubit gates or fewer.</a:t>
            </a:r>
          </a:p>
          <a:p>
            <a:endParaRPr lang="en-US" dirty="0"/>
          </a:p>
          <a:p>
            <a:r>
              <a:rPr lang="en-US" dirty="0"/>
              <a:t>The single-impurity Anderson model is a strong choice for studying SKQD:</a:t>
            </a:r>
          </a:p>
          <a:p>
            <a:r>
              <a:rPr lang="en-US" dirty="0"/>
              <a:t>- Ground state is expected to be sparse due to the non-interacting nature of many of the electrons</a:t>
            </a:r>
          </a:p>
          <a:p>
            <a:r>
              <a:rPr lang="en-US" dirty="0"/>
              <a:t>- Time evolution circuits are not too deep</a:t>
            </a:r>
          </a:p>
          <a:p>
            <a:r>
              <a:rPr lang="en-US" dirty="0"/>
              <a:t>- Model has been extensively studied and is well-understood</a:t>
            </a:r>
          </a:p>
          <a:p>
            <a:endParaRPr lang="en-US" dirty="0"/>
          </a:p>
          <a:p>
            <a:r>
              <a:rPr lang="en-US" dirty="0"/>
              <a:t>--------------------------</a:t>
            </a:r>
          </a:p>
          <a:p>
            <a:endParaRPr lang="en-US" dirty="0"/>
          </a:p>
          <a:p>
            <a:r>
              <a:rPr lang="en-US" dirty="0"/>
              <a:t>The requirements to implement SKQD in today’s hardware are two:</a:t>
            </a:r>
          </a:p>
          <a:p>
            <a:pPr marL="228600" indent="-228600">
              <a:buFont typeface="+mj-lt"/>
              <a:buAutoNum type="arabicPeriod"/>
            </a:pPr>
            <a:r>
              <a:rPr lang="en-US" dirty="0"/>
              <a:t>We require the ground state to be sparse. This is satisfied by a number chemistry problems.</a:t>
            </a:r>
          </a:p>
          <a:p>
            <a:pPr marL="228600" indent="-228600">
              <a:buFont typeface="+mj-lt"/>
              <a:buAutoNum type="arabicPeriod"/>
            </a:pPr>
            <a:r>
              <a:rPr lang="en-US" dirty="0"/>
              <a:t>A number of Trotter steps must be able to be compiled within the 5k 2-qubit gate vicinity. This is not the case for chemistry problems whose Hamiltonians are comprised of millions of Pauli operators, leading to circuits whose depth exceeds the capabilities of todays devices.</a:t>
            </a:r>
          </a:p>
          <a:p>
            <a:pPr marL="228600" indent="-228600">
              <a:buFont typeface="+mj-lt"/>
              <a:buAutoNum type="arabicPeriod"/>
            </a:pPr>
            <a:endParaRPr lang="en-US" dirty="0"/>
          </a:p>
          <a:p>
            <a:pPr marL="0" indent="0">
              <a:buFont typeface="+mj-lt"/>
              <a:buNone/>
            </a:pPr>
            <a:r>
              <a:rPr lang="en-US" dirty="0"/>
              <a:t>This is where impurity models come into play:</a:t>
            </a:r>
          </a:p>
          <a:p>
            <a:pPr marL="228600" indent="-228600">
              <a:buFont typeface="+mj-lt"/>
              <a:buAutoNum type="arabicPeriod"/>
            </a:pPr>
            <a:r>
              <a:rPr lang="en-US" dirty="0"/>
              <a:t>An impurity model consists of a number of non-interacting electrons (bath), as depicted by this conduction band, and a small number of degrees of freedom where the electrons are allowed to interact amongst each other (impurity).</a:t>
            </a:r>
          </a:p>
          <a:p>
            <a:pPr marL="228600" indent="-228600">
              <a:buFont typeface="+mj-lt"/>
              <a:buAutoNum type="arabicPeriod"/>
            </a:pPr>
            <a:r>
              <a:rPr lang="en-US" dirty="0"/>
              <a:t>It’s ground state is expected to be sparse due to the non-interacting nature of many of its degrees of freedom, and its time evolution can be compiled into circuits whose depth is less than 5k 2-qubit gates.</a:t>
            </a:r>
          </a:p>
          <a:p>
            <a:pPr marL="228600" indent="-228600">
              <a:buFont typeface="+mj-lt"/>
              <a:buAutoNum type="arabicPeriod"/>
            </a:pPr>
            <a:r>
              <a:rPr lang="en-US" dirty="0"/>
              <a:t>Not only is it a good model to describe the physics of magnetic impurities in conductors, but it is of extreme relevance in realistic materials calculations. The solution of an impurity models is a critical part of the so-called Dynamical Mean Field Theory, a numerical technique to study the properties of materials.</a:t>
            </a:r>
          </a:p>
          <a:p>
            <a:pPr marL="228600" indent="-228600">
              <a:buFont typeface="+mj-lt"/>
              <a:buAutoNum type="arabicPeriod"/>
            </a:pPr>
            <a:r>
              <a:rPr lang="en-US" dirty="0"/>
              <a:t>Additionally, the single-impurity Anderson model has been extensively used as a testbed for approximate numerical many-body techniques. And in particular, the properties of the Single Impurity Anderson Model are very well understood.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1675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7AD70-4B62-B261-BBFC-66954B437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B2B15-32C4-CCDE-031D-A8145675B5B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24CC5C9-BD7C-791A-E293-F1BCF400AD72}"/>
              </a:ext>
            </a:extLst>
          </p:cNvPr>
          <p:cNvSpPr>
            <a:spLocks noGrp="1"/>
          </p:cNvSpPr>
          <p:nvPr>
            <p:ph type="body" idx="1"/>
          </p:nvPr>
        </p:nvSpPr>
        <p:spPr/>
        <p:txBody>
          <a:bodyPr/>
          <a:lstStyle/>
          <a:p>
            <a:r>
              <a:rPr lang="en-US" dirty="0"/>
              <a:t>We know that the DMRG may be taken as ground truth on this model.</a:t>
            </a:r>
          </a:p>
          <a:p>
            <a:endParaRPr lang="en-US" dirty="0"/>
          </a:p>
          <a:p>
            <a:r>
              <a:rPr lang="en-US" dirty="0"/>
              <a:t>We see the approximations are in good agreement w DMRG (1e-4), and we see that the error decreases as the U factor is increased due to the ground state becoming more sparse. This is in contrast w other methods like HF and CCSD.</a:t>
            </a:r>
          </a:p>
          <a:p>
            <a:endParaRPr lang="en-US" dirty="0"/>
          </a:p>
          <a:p>
            <a:r>
              <a:rPr lang="en-US" dirty="0"/>
              <a:t>---------------------------------</a:t>
            </a:r>
          </a:p>
          <a:p>
            <a:endParaRPr lang="en-US" dirty="0"/>
          </a:p>
          <a:p>
            <a:r>
              <a:rPr lang="en-US" dirty="0"/>
              <a:t>Thanks to its extensive study, it is known that the ground state produced by the Density Matrix Renormalization Group (DMRG), a classical technique, may be taken as the ground truth.</a:t>
            </a:r>
          </a:p>
          <a:p>
            <a:endParaRPr lang="en-US" dirty="0"/>
          </a:p>
          <a:p>
            <a:r>
              <a:rPr lang="en-US" dirty="0"/>
              <a:t>We focus on a system with 1 impurity site and 41 bath sites, and a total number of 42 electrons. Under the Jordan-Wigner transformation, this system gets mapped into 85 qubits. We gathered samples up to 25 Trotter steps, which is a circuit with 6k two-qubit gates.</a:t>
            </a:r>
          </a:p>
          <a:p>
            <a:endParaRPr lang="en-US" dirty="0"/>
          </a:p>
          <a:p>
            <a:r>
              <a:rPr lang="en-US" dirty="0"/>
              <a:t>We compute the ground state energy using SKQD for different values of the impurity onsite repulsion strength U, and obtain the error, relative to DMRG in the ground state energy, as shown in this bar plot. Since the SKQD energy estimate is an upper bound to the ground state energy, this is a meaningful quantity to compute. The lower the energy error, the closer the solution is to the ground truth.</a:t>
            </a:r>
          </a:p>
          <a:p>
            <a:endParaRPr lang="en-US" dirty="0"/>
          </a:p>
          <a:p>
            <a:r>
              <a:rPr lang="en-US" dirty="0"/>
              <a:t>For SKQD (coral bars), the error is below 10e-4 and decreases as U is increased, due to the increased sparsity of the ground state. This is in contrast to some other classical approximate methods (CCSD and HF), whose error increases as the interaction strength grows.</a:t>
            </a:r>
          </a:p>
        </p:txBody>
      </p:sp>
      <p:sp>
        <p:nvSpPr>
          <p:cNvPr id="4" name="Slide Number Placeholder 3">
            <a:extLst>
              <a:ext uri="{FF2B5EF4-FFF2-40B4-BE49-F238E27FC236}">
                <a16:creationId xmlns:a16="http://schemas.microsoft.com/office/drawing/2014/main" id="{4385D9A2-C4AA-3AE7-2525-DC635E3D6F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05417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65771-DE03-F563-102F-02BAE4CCB9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51F53-64C1-6402-4E99-D1AA48DFA9A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DFE075E3-21A0-5CA2-7952-B0DCCC8E399C}"/>
              </a:ext>
            </a:extLst>
          </p:cNvPr>
          <p:cNvSpPr>
            <a:spLocks noGrp="1"/>
          </p:cNvSpPr>
          <p:nvPr>
            <p:ph type="body" idx="1"/>
          </p:nvPr>
        </p:nvSpPr>
        <p:spPr/>
        <p:txBody>
          <a:bodyPr/>
          <a:lstStyle/>
          <a:p>
            <a:r>
              <a:rPr lang="en-US" dirty="0"/>
              <a:t>On the left we see the hardware layout used for the 85-qubit experiment.</a:t>
            </a:r>
          </a:p>
          <a:p>
            <a:endParaRPr lang="en-US" dirty="0"/>
          </a:p>
          <a:p>
            <a:r>
              <a:rPr lang="en-US" dirty="0"/>
              <a:t>On the right, we see the 2-point spin correlation function. In this case, the coupling is anti-ferromagnetic and decays with the distance to the impurity. We also see that SKQD is in excellent agreement w DMRG.</a:t>
            </a:r>
          </a:p>
          <a:p>
            <a:endParaRPr lang="en-US" dirty="0"/>
          </a:p>
          <a:p>
            <a:r>
              <a:rPr lang="en-US" dirty="0"/>
              <a:t>----------------------------------</a:t>
            </a:r>
          </a:p>
          <a:p>
            <a:endParaRPr lang="en-US" dirty="0"/>
          </a:p>
          <a:p>
            <a:r>
              <a:rPr lang="en-US" dirty="0"/>
              <a:t>On the left panel, we show the device layout that was used for the 85-qubit experiment. The red and blue chains correspond to spin-up and spin-down degrees of freedom respectively, while the green qubit is used to mediate the onsite interaction in the impurity.</a:t>
            </a:r>
          </a:p>
          <a:p>
            <a:endParaRPr lang="en-US" dirty="0"/>
          </a:p>
          <a:p>
            <a:r>
              <a:rPr lang="en-US" dirty="0"/>
              <a:t>Correlation functions are very informative physical quantities to study, since they describe the response generated by a local event in the rest of the system. For impurity models, it is relevant to understand the response of the bath to a given state in the impurity. They are relevant to understand whether the state of the system is ordered or disordered, and in what distance scales the order stays.</a:t>
            </a:r>
          </a:p>
          <a:p>
            <a:endParaRPr lang="en-US" dirty="0"/>
          </a:p>
          <a:p>
            <a:r>
              <a:rPr lang="en-US" dirty="0"/>
              <a:t>For instance, consider the 2-point spin correlation function, which describes how the spins of the electrons in the system to a certain magnetic state in the impurity. In this case, the coupling is anti-ferromagnetic and decays with the distance to the impurity. </a:t>
            </a:r>
          </a:p>
          <a:p>
            <a:endParaRPr lang="en-US" dirty="0"/>
          </a:p>
          <a:p>
            <a:r>
              <a:rPr lang="en-US" dirty="0"/>
              <a:t>The plot in the right-hand side compares the 2-point spin correlator obtained from SKQD experiments (white crosses), to that obtained from DMRG (blue circles), showing excellent agreement of the SKQD estimations with the DMRG ones.</a:t>
            </a:r>
          </a:p>
        </p:txBody>
      </p:sp>
      <p:sp>
        <p:nvSpPr>
          <p:cNvPr id="4" name="Slide Number Placeholder 3">
            <a:extLst>
              <a:ext uri="{FF2B5EF4-FFF2-40B4-BE49-F238E27FC236}">
                <a16:creationId xmlns:a16="http://schemas.microsoft.com/office/drawing/2014/main" id="{CE6B05DC-CC2C-3238-FED3-104E1B9D1B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1684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Ground-state energy estimation was one of the first proposals for the use of fault-tolerant quantum devices, with the so-called Quantum Phase Estimation algorithm. Remarkably, Quantum Phase Estimation is guaranteed to converge to the exact solution if an initial state can be provided with 1/poly(n) overlap with the actual ground state.</a:t>
            </a:r>
          </a:p>
          <a:p>
            <a:endParaRPr lang="en-US" dirty="0"/>
          </a:p>
          <a:p>
            <a:r>
              <a:rPr lang="en-US" dirty="0"/>
              <a:t>However, one of the key challenges with this algorithm is that it requires deep quantum circuits and fault-tolerant devices, making it not feasible on current quantum processors.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27866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2400" dirty="0">
                <a:solidFill>
                  <a:srgbClr val="18191A"/>
                </a:solidFill>
                <a:effectLst/>
                <a:latin typeface="IBM Plex Sans" panose="020B0503050203000203" pitchFamily="34" charset="0"/>
              </a:rPr>
              <a:t>To put into perspective the magnitude of the SKQD experiments conducted, this table shows the memory required to store the exact ground state wave function. </a:t>
            </a:r>
          </a:p>
          <a:p>
            <a:pPr marL="457200" indent="-457200" algn="l">
              <a:buFont typeface="Arial" panose="020B0604020202020204" pitchFamily="34" charset="0"/>
              <a:buChar char="•"/>
            </a:pPr>
            <a:endParaRPr lang="en-US" sz="2400" dirty="0">
              <a:solidFill>
                <a:srgbClr val="18191A"/>
              </a:solidFill>
              <a:effectLst/>
              <a:latin typeface="IBM Plex Sans" panose="020B0503050203000203" pitchFamily="34" charset="0"/>
            </a:endParaRP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memory requirements to store the full ground state wave function corresponding to our experiments are orders of magnitude beyond electronic structure experiments to date.</a:t>
            </a: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propane example is the largest classical exact diagonalization reported to date.</a:t>
            </a: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largest experiment we have done is beyond the reach of current exact diagonalization calculations and greatly surpasses the SQD experiment in storage requirement for the exact ground state wave function by 8 orders of magnitude</a:t>
            </a:r>
          </a:p>
        </p:txBody>
      </p:sp>
    </p:spTree>
    <p:extLst>
      <p:ext uri="{BB962C8B-B14F-4D97-AF65-F5344CB8AC3E}">
        <p14:creationId xmlns:p14="http://schemas.microsoft.com/office/powerpoint/2010/main" val="438152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a:p>
            <a:r>
              <a:rPr lang="en-US" dirty="0"/>
              <a:t>First question is what kind of circuits we need for these algorithms? Circuits for SQD depend on the ansatz state we prepare and for SKQD it depends on the reference state and the time dynamics circuits </a:t>
            </a:r>
          </a:p>
          <a:p>
            <a:endParaRPr lang="en-US" dirty="0"/>
          </a:p>
          <a:p>
            <a:r>
              <a:rPr lang="en-US" dirty="0"/>
              <a:t>For both SQD and SKQD we use configuration recovery to get signal from noisy bitstrings </a:t>
            </a:r>
          </a:p>
          <a:p>
            <a:endParaRPr lang="en-US" dirty="0"/>
          </a:p>
          <a:p>
            <a:r>
              <a:rPr lang="en-US" dirty="0"/>
              <a:t>Current experiments with SQD have been on chemistry, whereas for SKQD on Anderson models. </a:t>
            </a:r>
          </a:p>
          <a:p>
            <a:endParaRPr lang="en-US" dirty="0"/>
          </a:p>
          <a:p>
            <a:r>
              <a:rPr lang="en-US" dirty="0"/>
              <a:t>One critical difference is that SQD does not have any formal proof but in SKQD we can prove convergence under the sparsity of the ground state assumption </a:t>
            </a:r>
          </a:p>
          <a:p>
            <a:endParaRPr lang="en-US" dirty="0"/>
          </a:p>
          <a:p>
            <a:r>
              <a:rPr lang="en-US" dirty="0"/>
              <a:t>And in general, good use cases for SQD is chemistry and for SKQD, it's lattice models as we have presented in earlier slides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4250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B6ACA-C3C2-71A6-7AC9-984516B4F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663F9-A116-BCFC-1E39-8FBAD37CCD9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3FD5D63-1812-51C6-B707-16AA18BC7AB2}"/>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901958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512B4-2382-46D6-52E1-880BE3256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C8207-9723-48DC-7D31-987C2FB3C71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896EFA6-24AE-E71F-6927-79975A91C7B8}"/>
              </a:ext>
            </a:extLst>
          </p:cNvPr>
          <p:cNvSpPr>
            <a:spLocks noGrp="1"/>
          </p:cNvSpPr>
          <p:nvPr>
            <p:ph type="body" idx="1"/>
          </p:nvPr>
        </p:nvSpPr>
        <p:spPr/>
        <p:txBody>
          <a:bodyPr/>
          <a:lstStyle/>
          <a:p>
            <a:endParaRPr lang="en-BR"/>
          </a:p>
        </p:txBody>
      </p:sp>
      <p:sp>
        <p:nvSpPr>
          <p:cNvPr id="4" name="Slide Number Placeholder 3">
            <a:extLst>
              <a:ext uri="{FF2B5EF4-FFF2-40B4-BE49-F238E27FC236}">
                <a16:creationId xmlns:a16="http://schemas.microsoft.com/office/drawing/2014/main" id="{E03D2AA4-5C2D-A53C-5FAF-DCC0525D59B9}"/>
              </a:ext>
            </a:extLst>
          </p:cNvPr>
          <p:cNvSpPr>
            <a:spLocks noGrp="1"/>
          </p:cNvSpPr>
          <p:nvPr>
            <p:ph type="sldNum" sz="quarter" idx="5"/>
          </p:nvPr>
        </p:nvSpPr>
        <p:spPr/>
        <p:txBody>
          <a:bodyPr/>
          <a:lstStyle/>
          <a:p>
            <a:fld id="{6E2E38B8-B0B4-AD41-AC6E-B781F46A9FD3}" type="slidenum">
              <a:rPr lang="en-US" smtClean="0"/>
              <a:pPr/>
              <a:t>35</a:t>
            </a:fld>
            <a:endParaRPr lang="en-US"/>
          </a:p>
        </p:txBody>
      </p:sp>
      <p:sp>
        <p:nvSpPr>
          <p:cNvPr id="5" name="Footer Placeholder 4">
            <a:extLst>
              <a:ext uri="{FF2B5EF4-FFF2-40B4-BE49-F238E27FC236}">
                <a16:creationId xmlns:a16="http://schemas.microsoft.com/office/drawing/2014/main" id="{AF5D9C70-FD57-C831-C061-7FE7A0C99847}"/>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95686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In order to circumvent the limitations of quantum-phase estimation, a plethora of near-term friendly algorithms have been used, which rely on the variational principle. These algorithms tend to rely on shallow and device-friendly circuits.</a:t>
            </a:r>
          </a:p>
          <a:p>
            <a:endParaRPr lang="en-US" dirty="0"/>
          </a:p>
          <a:p>
            <a:r>
              <a:rPr lang="en-US" dirty="0"/>
              <a:t>However, due to their heuristic nature, they lack convergence guarantees; and have immense measurement overheads that impede their application to large chemical problems.</a:t>
            </a:r>
          </a:p>
          <a:p>
            <a:endParaRPr lang="en-US" dirty="0"/>
          </a:p>
          <a:p>
            <a:r>
              <a:rPr lang="en-US" dirty="0"/>
              <a:t>The quantum-centric supercomputing framework, and in particular SAMPLE-BASED QUANTUM DIAGONALIZATION, has provided a workaround the measurement overhead problem. </a:t>
            </a:r>
            <a:r>
              <a:rPr lang="en-US"/>
              <a:t>However, something that has been lacking from SQD is provable convergence.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19860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We want to address whether quantum centric supercomputing allows to perform reliable simulations of nature with provable convergence (like phase estimation), before the arrival of fault-tolerant quantum computers. </a:t>
            </a:r>
          </a:p>
          <a:p>
            <a:endParaRPr lang="en-US" dirty="0"/>
          </a:p>
          <a:p>
            <a:r>
              <a:rPr lang="en-US" dirty="0"/>
              <a:t>In this talk we will answer this question in the context of quantum-centric supercomputing. We will begin with the algorithm we introduced last year which is called sampled based Quantum Diagonalization (SQD)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5218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6641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Let’s begin by refreshing the overall workflow of Sample-Based quantum diagonalization (SQD), a quantum centric supercomputing algorithm to study the ground- and excited-state properties of interacting many-body systems.</a:t>
            </a:r>
          </a:p>
          <a:p>
            <a:endParaRPr lang="en-US" dirty="0"/>
          </a:p>
          <a:p>
            <a:pPr marL="171450" indent="-171450">
              <a:buFont typeface="Arial" panose="020B0604020202020204" pitchFamily="34" charset="0"/>
              <a:buChar char="•"/>
            </a:pPr>
            <a:r>
              <a:rPr lang="en-US" dirty="0"/>
              <a:t>First, we prepare a quantum circuit that represents a state Psi, and sample in the computational basis.</a:t>
            </a:r>
          </a:p>
          <a:p>
            <a:pPr marL="628650" lvl="1" indent="-171450">
              <a:buFont typeface="Arial" panose="020B0604020202020204" pitchFamily="34" charset="0"/>
              <a:buChar char="•"/>
            </a:pPr>
            <a:r>
              <a:rPr lang="en-US" dirty="0"/>
              <a:t>The main idea is that the samples will define the support of the target eigenstate.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Symmetries like particle-number conservation are used to recover the bitstrings that do not respect them, as a consequence of noise (configuration recovery).</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Then the Hamiltonian is projected and diagonalized into the subspace (heavy classical calculation) and physical properties can be obtained from the approximate ground 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7285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SQD has redefined what is possible with quantum computers today for chemistry simulations.</a:t>
            </a:r>
          </a:p>
          <a:p>
            <a:endParaRPr lang="en-US" dirty="0"/>
          </a:p>
          <a:p>
            <a:pPr marL="171450" indent="-171450">
              <a:buFont typeface="Arial" panose="020B0604020202020204" pitchFamily="34" charset="0"/>
              <a:buChar char="•"/>
            </a:pPr>
            <a:r>
              <a:rPr lang="en-US" dirty="0"/>
              <a:t>In our collaboration with Riken, we run SQD, using the largest number of qubits in any electronic structure problem to date, to study the ground state properties of various molecular systems.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Since then, many follow-up studies have come up with some of our key partners and clients, some of which are highlighted in this slide.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Additionally, we extended SQD to make it amenable to study excited state properties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Despite its broad adaption, SQD lacks convergence guarantees, since the circuit construction is heuristic.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3263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4DC87-8DA3-3B30-9B73-2A156CC76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27F577-7835-072C-5B08-254B44A1EA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F0C5C-1C57-24D4-92A2-ED1BCE7C98A1}"/>
              </a:ext>
            </a:extLst>
          </p:cNvPr>
          <p:cNvSpPr>
            <a:spLocks noGrp="1"/>
          </p:cNvSpPr>
          <p:nvPr>
            <p:ph type="body" idx="1"/>
          </p:nvPr>
        </p:nvSpPr>
        <p:spPr/>
        <p:txBody>
          <a:bodyPr/>
          <a:lstStyle/>
          <a:p>
            <a:r>
              <a:rPr lang="en-US" dirty="0"/>
              <a:t>Like many classical methods, a key property of SQD is that it produces no false positives in the estimation of the ground state energy, allowing to unconditionally rank the quality of solutions coming from different approaches.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Additionally, over the last year, we have observed in numerical experiments that there exist quantum circuits that produce subspaces of better quality than classical heuristic methods on the [2Fe-2S] molecule.</a:t>
            </a:r>
          </a:p>
          <a:p>
            <a:pPr lvl="1" indent="-171450">
              <a:buFont typeface="Arial" panose="020B0604020202020204" pitchFamily="34" charset="0"/>
              <a:buChar char="•"/>
            </a:pPr>
            <a:r>
              <a:rPr lang="en-US" dirty="0"/>
              <a:t>In the energy-vs-subspace dimension plane, a lower energy means that a better-quality subspace has been found.</a:t>
            </a:r>
          </a:p>
          <a:p>
            <a:pPr lvl="1" indent="-171450">
              <a:buFont typeface="Arial" panose="020B0604020202020204" pitchFamily="34" charset="0"/>
              <a:buChar char="•"/>
            </a:pPr>
            <a:r>
              <a:rPr lang="en-US" dirty="0"/>
              <a:t>The points connected by arrows are the trajectory followed by a classical heuristic method.</a:t>
            </a:r>
          </a:p>
          <a:p>
            <a:pPr lvl="1" indent="-171450">
              <a:buFont typeface="Arial" panose="020B0604020202020204" pitchFamily="34" charset="0"/>
              <a:buChar char="•"/>
            </a:pPr>
            <a:r>
              <a:rPr lang="en-US" dirty="0"/>
              <a:t>While the green triangles correspond to an optimized quantum circuit. </a:t>
            </a:r>
          </a:p>
          <a:p>
            <a:pPr lvl="1" indent="-171450">
              <a:buFont typeface="Arial" panose="020B0604020202020204" pitchFamily="34" charset="0"/>
              <a:buChar char="•"/>
            </a:pPr>
            <a:r>
              <a:rPr lang="en-US" dirty="0"/>
              <a:t>We observe </a:t>
            </a:r>
            <a:r>
              <a:rPr lang="en-US" dirty="0" err="1"/>
              <a:t>signifficantly</a:t>
            </a:r>
            <a:r>
              <a:rPr lang="en-US" dirty="0"/>
              <a:t> lower energies for the same subspace dimensions, showing that there exist quantum circuits capable of producing better quality subspaces than existing classical heuristics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Despite its broad adaption and desirable properties, SQD lacks convergence guarantees, since the circuit construction is heuristic.</a:t>
            </a:r>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B24ED333-A9D6-A842-3F8E-33DDB4FB79F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6179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Quantum</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Quantum</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Quantum</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Quantum</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dirty="0"/>
              <a:t>IBM Quantum</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dirty="0"/>
              <a:t>IBM Quantum</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Quantum</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Quantum</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IBM Quantum</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IBM Quantum</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dirty="0"/>
              <a:t>IBM Quantum</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dirty="0"/>
              <a:t>IBM Quantum</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IBM Quantum</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IBM Quantum</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dirty="0"/>
              <a:t>IBM Quantum</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IBM Quantum</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dirty="0"/>
              <a:t>IBM Quantum</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dirty="0"/>
              <a:t>IBM Quantum</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dirty="0"/>
              <a:t>IBM Quantum</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dirty="0"/>
              <a:t>IBM Quantum</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IBM Quantum</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dirty="0"/>
              <a:t>IBM Quantum</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E241-F0D9-2089-B949-807C67BC3A9D}"/>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E29A15B7-B579-81EE-7FB5-DBAC3A553691}"/>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656AFE01-EEB3-132A-7726-D40AA8BA284A}"/>
              </a:ext>
            </a:extLst>
          </p:cNvPr>
          <p:cNvSpPr>
            <a:spLocks noGrp="1"/>
          </p:cNvSpPr>
          <p:nvPr>
            <p:ph type="dt" sz="half" idx="10"/>
          </p:nvPr>
        </p:nvSpPr>
        <p:spPr/>
        <p:txBody>
          <a:bodyPr/>
          <a:lstStyle/>
          <a:p>
            <a:fld id="{5D33DDDC-48F1-AD43-88D4-CA399213CAAA}" type="datetimeFigureOut">
              <a:rPr lang="en-US" smtClean="0"/>
              <a:t>9/3/25</a:t>
            </a:fld>
            <a:endParaRPr lang="en-US"/>
          </a:p>
        </p:txBody>
      </p:sp>
      <p:sp>
        <p:nvSpPr>
          <p:cNvPr id="5" name="Footer Placeholder 4">
            <a:extLst>
              <a:ext uri="{FF2B5EF4-FFF2-40B4-BE49-F238E27FC236}">
                <a16:creationId xmlns:a16="http://schemas.microsoft.com/office/drawing/2014/main" id="{CAC5563F-4710-8022-00F7-5578A27A5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169E9-A94D-A8E4-208D-77F5DA22A58C}"/>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484969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A9A0-726D-7F74-9037-8BB98B518A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DFBCFF-DF33-D273-8448-A6A6D97E1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1159F-7194-92F5-50C4-41B00BDE3EEC}"/>
              </a:ext>
            </a:extLst>
          </p:cNvPr>
          <p:cNvSpPr>
            <a:spLocks noGrp="1"/>
          </p:cNvSpPr>
          <p:nvPr>
            <p:ph type="dt" sz="half" idx="10"/>
          </p:nvPr>
        </p:nvSpPr>
        <p:spPr/>
        <p:txBody>
          <a:bodyPr/>
          <a:lstStyle/>
          <a:p>
            <a:fld id="{5D33DDDC-48F1-AD43-88D4-CA399213CAAA}" type="datetimeFigureOut">
              <a:rPr lang="en-US" smtClean="0"/>
              <a:t>9/3/25</a:t>
            </a:fld>
            <a:endParaRPr lang="en-US"/>
          </a:p>
        </p:txBody>
      </p:sp>
      <p:sp>
        <p:nvSpPr>
          <p:cNvPr id="5" name="Footer Placeholder 4">
            <a:extLst>
              <a:ext uri="{FF2B5EF4-FFF2-40B4-BE49-F238E27FC236}">
                <a16:creationId xmlns:a16="http://schemas.microsoft.com/office/drawing/2014/main" id="{2434EF6F-8C6F-A08B-E85C-3A8DBE39D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124D6-3344-0898-110D-0BB47E7B3574}"/>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41660471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AEE2-E6D9-EBA9-368B-9C2C423B5833}"/>
              </a:ext>
            </a:extLst>
          </p:cNvPr>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F6778DE6-3EC1-81E6-C4E7-4CA16DCC9FE3}"/>
              </a:ext>
            </a:extLst>
          </p:cNvPr>
          <p:cNvSpPr>
            <a:spLocks noGrp="1"/>
          </p:cNvSpPr>
          <p:nvPr>
            <p:ph type="body" idx="1"/>
          </p:nvPr>
        </p:nvSpPr>
        <p:spPr>
          <a:xfrm>
            <a:off x="1663917" y="9178927"/>
            <a:ext cx="21033938" cy="3000374"/>
          </a:xfrm>
        </p:spPr>
        <p:txBody>
          <a:bodyPr/>
          <a:lstStyle>
            <a:lvl1pPr marL="0" indent="0">
              <a:buNone/>
              <a:defRPr sz="4800">
                <a:solidFill>
                  <a:schemeClr val="tx1">
                    <a:tint val="82000"/>
                  </a:schemeClr>
                </a:solidFill>
              </a:defRPr>
            </a:lvl1pPr>
            <a:lvl2pPr marL="914400" indent="0">
              <a:buNone/>
              <a:defRPr sz="4000">
                <a:solidFill>
                  <a:schemeClr val="tx1">
                    <a:tint val="82000"/>
                  </a:schemeClr>
                </a:solidFill>
              </a:defRPr>
            </a:lvl2pPr>
            <a:lvl3pPr marL="1828800" indent="0">
              <a:buNone/>
              <a:defRPr sz="3600">
                <a:solidFill>
                  <a:schemeClr val="tx1">
                    <a:tint val="82000"/>
                  </a:schemeClr>
                </a:solidFill>
              </a:defRPr>
            </a:lvl3pPr>
            <a:lvl4pPr marL="2743200" indent="0">
              <a:buNone/>
              <a:defRPr sz="3200">
                <a:solidFill>
                  <a:schemeClr val="tx1">
                    <a:tint val="82000"/>
                  </a:schemeClr>
                </a:solidFill>
              </a:defRPr>
            </a:lvl4pPr>
            <a:lvl5pPr marL="3657600" indent="0">
              <a:buNone/>
              <a:defRPr sz="3200">
                <a:solidFill>
                  <a:schemeClr val="tx1">
                    <a:tint val="82000"/>
                  </a:schemeClr>
                </a:solidFill>
              </a:defRPr>
            </a:lvl5pPr>
            <a:lvl6pPr marL="4572000" indent="0">
              <a:buNone/>
              <a:defRPr sz="3200">
                <a:solidFill>
                  <a:schemeClr val="tx1">
                    <a:tint val="82000"/>
                  </a:schemeClr>
                </a:solidFill>
              </a:defRPr>
            </a:lvl6pPr>
            <a:lvl7pPr marL="5486400" indent="0">
              <a:buNone/>
              <a:defRPr sz="3200">
                <a:solidFill>
                  <a:schemeClr val="tx1">
                    <a:tint val="82000"/>
                  </a:schemeClr>
                </a:solidFill>
              </a:defRPr>
            </a:lvl7pPr>
            <a:lvl8pPr marL="6400800" indent="0">
              <a:buNone/>
              <a:defRPr sz="3200">
                <a:solidFill>
                  <a:schemeClr val="tx1">
                    <a:tint val="82000"/>
                  </a:schemeClr>
                </a:solidFill>
              </a:defRPr>
            </a:lvl8pPr>
            <a:lvl9pPr marL="7315200" indent="0">
              <a:buNone/>
              <a:defRPr sz="3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B505DF-CBE1-B4EB-B1E3-8B0863954B87}"/>
              </a:ext>
            </a:extLst>
          </p:cNvPr>
          <p:cNvSpPr>
            <a:spLocks noGrp="1"/>
          </p:cNvSpPr>
          <p:nvPr>
            <p:ph type="dt" sz="half" idx="10"/>
          </p:nvPr>
        </p:nvSpPr>
        <p:spPr/>
        <p:txBody>
          <a:bodyPr/>
          <a:lstStyle/>
          <a:p>
            <a:fld id="{5D33DDDC-48F1-AD43-88D4-CA399213CAAA}" type="datetimeFigureOut">
              <a:rPr lang="en-US" smtClean="0"/>
              <a:t>9/3/25</a:t>
            </a:fld>
            <a:endParaRPr lang="en-US"/>
          </a:p>
        </p:txBody>
      </p:sp>
      <p:sp>
        <p:nvSpPr>
          <p:cNvPr id="5" name="Footer Placeholder 4">
            <a:extLst>
              <a:ext uri="{FF2B5EF4-FFF2-40B4-BE49-F238E27FC236}">
                <a16:creationId xmlns:a16="http://schemas.microsoft.com/office/drawing/2014/main" id="{8EA8D8AB-C7FA-B222-7960-903149EE8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E4BFB-C4E1-0C50-0A96-0809BBF1CF52}"/>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31617103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2D00-7995-B071-0369-37DBC20BE7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0BD11-BA33-BAC8-9473-5ED2F36FDD85}"/>
              </a:ext>
            </a:extLst>
          </p:cNvPr>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5C8918-37C5-045F-501F-D07F990C0FA3}"/>
              </a:ext>
            </a:extLst>
          </p:cNvPr>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BB8C08-3607-04B8-6A25-FFB2C8E5D074}"/>
              </a:ext>
            </a:extLst>
          </p:cNvPr>
          <p:cNvSpPr>
            <a:spLocks noGrp="1"/>
          </p:cNvSpPr>
          <p:nvPr>
            <p:ph type="dt" sz="half" idx="10"/>
          </p:nvPr>
        </p:nvSpPr>
        <p:spPr/>
        <p:txBody>
          <a:bodyPr/>
          <a:lstStyle/>
          <a:p>
            <a:fld id="{5D33DDDC-48F1-AD43-88D4-CA399213CAAA}" type="datetimeFigureOut">
              <a:rPr lang="en-US" smtClean="0"/>
              <a:t>9/3/25</a:t>
            </a:fld>
            <a:endParaRPr lang="en-US"/>
          </a:p>
        </p:txBody>
      </p:sp>
      <p:sp>
        <p:nvSpPr>
          <p:cNvPr id="6" name="Footer Placeholder 5">
            <a:extLst>
              <a:ext uri="{FF2B5EF4-FFF2-40B4-BE49-F238E27FC236}">
                <a16:creationId xmlns:a16="http://schemas.microsoft.com/office/drawing/2014/main" id="{ED1FD9F5-BC63-045D-DFCE-929583F5A2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E5CBF-72DF-981B-B7B5-387F6C9D48DB}"/>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2780699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45539-E15D-301F-C8D8-1933B34FAA26}"/>
              </a:ext>
            </a:extLst>
          </p:cNvPr>
          <p:cNvSpPr>
            <a:spLocks noGrp="1"/>
          </p:cNvSpPr>
          <p:nvPr>
            <p:ph type="title"/>
          </p:nvPr>
        </p:nvSpPr>
        <p:spPr>
          <a:xfrm>
            <a:off x="1679795" y="730251"/>
            <a:ext cx="21033938"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788303-DB2C-EB8E-A80E-9496C54E79DA}"/>
              </a:ext>
            </a:extLst>
          </p:cNvPr>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08DC6FCF-F5EB-86C0-E269-DC357C8135A5}"/>
              </a:ext>
            </a:extLst>
          </p:cNvPr>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04364B-CE65-E7FD-673E-64AD5DB249CD}"/>
              </a:ext>
            </a:extLst>
          </p:cNvPr>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DE964-EF71-F348-2CF5-382E6C5F04D3}"/>
              </a:ext>
            </a:extLst>
          </p:cNvPr>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3CD927-49D9-F203-FDF4-F86516D074A5}"/>
              </a:ext>
            </a:extLst>
          </p:cNvPr>
          <p:cNvSpPr>
            <a:spLocks noGrp="1"/>
          </p:cNvSpPr>
          <p:nvPr>
            <p:ph type="dt" sz="half" idx="10"/>
          </p:nvPr>
        </p:nvSpPr>
        <p:spPr/>
        <p:txBody>
          <a:bodyPr/>
          <a:lstStyle/>
          <a:p>
            <a:fld id="{5D33DDDC-48F1-AD43-88D4-CA399213CAAA}" type="datetimeFigureOut">
              <a:rPr lang="en-US" smtClean="0"/>
              <a:t>9/3/25</a:t>
            </a:fld>
            <a:endParaRPr lang="en-US"/>
          </a:p>
        </p:txBody>
      </p:sp>
      <p:sp>
        <p:nvSpPr>
          <p:cNvPr id="8" name="Footer Placeholder 7">
            <a:extLst>
              <a:ext uri="{FF2B5EF4-FFF2-40B4-BE49-F238E27FC236}">
                <a16:creationId xmlns:a16="http://schemas.microsoft.com/office/drawing/2014/main" id="{FB665D39-9CB2-01B7-A451-EAAE1B8734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6E0BE1-D59F-59AF-8710-D2BEFDE0DEA1}"/>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3383106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74A6-3FAE-136E-FD1B-989AB4E9E2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E62A54-106D-54CE-42D4-4B96BEBA2387}"/>
              </a:ext>
            </a:extLst>
          </p:cNvPr>
          <p:cNvSpPr>
            <a:spLocks noGrp="1"/>
          </p:cNvSpPr>
          <p:nvPr>
            <p:ph type="dt" sz="half" idx="10"/>
          </p:nvPr>
        </p:nvSpPr>
        <p:spPr/>
        <p:txBody>
          <a:bodyPr/>
          <a:lstStyle/>
          <a:p>
            <a:fld id="{5D33DDDC-48F1-AD43-88D4-CA399213CAAA}" type="datetimeFigureOut">
              <a:rPr lang="en-US" smtClean="0"/>
              <a:t>9/3/25</a:t>
            </a:fld>
            <a:endParaRPr lang="en-US"/>
          </a:p>
        </p:txBody>
      </p:sp>
      <p:sp>
        <p:nvSpPr>
          <p:cNvPr id="4" name="Footer Placeholder 3">
            <a:extLst>
              <a:ext uri="{FF2B5EF4-FFF2-40B4-BE49-F238E27FC236}">
                <a16:creationId xmlns:a16="http://schemas.microsoft.com/office/drawing/2014/main" id="{04D128D2-3E2E-0F4A-D938-6E10B7BEC5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18DD7F-58F6-A8CD-81FC-B477B642D97E}"/>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40905991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3DEDD-5F28-3BA9-14A7-1D26D5D1D4F9}"/>
              </a:ext>
            </a:extLst>
          </p:cNvPr>
          <p:cNvSpPr>
            <a:spLocks noGrp="1"/>
          </p:cNvSpPr>
          <p:nvPr>
            <p:ph type="dt" sz="half" idx="10"/>
          </p:nvPr>
        </p:nvSpPr>
        <p:spPr/>
        <p:txBody>
          <a:bodyPr/>
          <a:lstStyle/>
          <a:p>
            <a:fld id="{5D33DDDC-48F1-AD43-88D4-CA399213CAAA}" type="datetimeFigureOut">
              <a:rPr lang="en-US" smtClean="0"/>
              <a:t>9/3/25</a:t>
            </a:fld>
            <a:endParaRPr lang="en-US"/>
          </a:p>
        </p:txBody>
      </p:sp>
      <p:sp>
        <p:nvSpPr>
          <p:cNvPr id="3" name="Footer Placeholder 2">
            <a:extLst>
              <a:ext uri="{FF2B5EF4-FFF2-40B4-BE49-F238E27FC236}">
                <a16:creationId xmlns:a16="http://schemas.microsoft.com/office/drawing/2014/main" id="{ECA3951D-ED67-E342-EB48-C1A6B30AB6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0EB006-0A3B-DC65-C0C2-DC7EE533E7D5}"/>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30730645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2637A-D793-9E57-8878-8243E24FE554}"/>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23842A7C-4168-762F-37D2-DCED827C4A15}"/>
              </a:ext>
            </a:extLst>
          </p:cNvPr>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AE09CC-368C-1AD2-7DBE-38C3DA9057AA}"/>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CE86BD23-F0B0-1A10-7A6C-C294C77FB579}"/>
              </a:ext>
            </a:extLst>
          </p:cNvPr>
          <p:cNvSpPr>
            <a:spLocks noGrp="1"/>
          </p:cNvSpPr>
          <p:nvPr>
            <p:ph type="dt" sz="half" idx="10"/>
          </p:nvPr>
        </p:nvSpPr>
        <p:spPr/>
        <p:txBody>
          <a:bodyPr/>
          <a:lstStyle/>
          <a:p>
            <a:fld id="{5D33DDDC-48F1-AD43-88D4-CA399213CAAA}" type="datetimeFigureOut">
              <a:rPr lang="en-US" smtClean="0"/>
              <a:t>9/3/25</a:t>
            </a:fld>
            <a:endParaRPr lang="en-US"/>
          </a:p>
        </p:txBody>
      </p:sp>
      <p:sp>
        <p:nvSpPr>
          <p:cNvPr id="6" name="Footer Placeholder 5">
            <a:extLst>
              <a:ext uri="{FF2B5EF4-FFF2-40B4-BE49-F238E27FC236}">
                <a16:creationId xmlns:a16="http://schemas.microsoft.com/office/drawing/2014/main" id="{0F19A15E-A354-1921-3F05-3D9369738D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93C2CB-823B-1F46-A3A6-926D3B53E488}"/>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33785412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5B9D-38F7-1796-D5BD-D972CB1140F2}"/>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E2354219-B60C-0A0A-1616-CB81C1A646B2}"/>
              </a:ext>
            </a:extLst>
          </p:cNvPr>
          <p:cNvSpPr>
            <a:spLocks noGrp="1"/>
          </p:cNvSpPr>
          <p:nvPr>
            <p:ph type="pic" idx="1"/>
          </p:nvPr>
        </p:nvSpPr>
        <p:spPr>
          <a:xfrm>
            <a:off x="10367726" y="1974851"/>
            <a:ext cx="12346007"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97DC5148-F717-1089-A2F6-AAB68B21DF6A}"/>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4C43DD12-045C-ADF4-E762-C1A9F1CC3DD4}"/>
              </a:ext>
            </a:extLst>
          </p:cNvPr>
          <p:cNvSpPr>
            <a:spLocks noGrp="1"/>
          </p:cNvSpPr>
          <p:nvPr>
            <p:ph type="dt" sz="half" idx="10"/>
          </p:nvPr>
        </p:nvSpPr>
        <p:spPr/>
        <p:txBody>
          <a:bodyPr/>
          <a:lstStyle/>
          <a:p>
            <a:fld id="{5D33DDDC-48F1-AD43-88D4-CA399213CAAA}" type="datetimeFigureOut">
              <a:rPr lang="en-US" smtClean="0"/>
              <a:t>9/3/25</a:t>
            </a:fld>
            <a:endParaRPr lang="en-US"/>
          </a:p>
        </p:txBody>
      </p:sp>
      <p:sp>
        <p:nvSpPr>
          <p:cNvPr id="6" name="Footer Placeholder 5">
            <a:extLst>
              <a:ext uri="{FF2B5EF4-FFF2-40B4-BE49-F238E27FC236}">
                <a16:creationId xmlns:a16="http://schemas.microsoft.com/office/drawing/2014/main" id="{0F05274C-323F-B027-3DA1-49911D3ADE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A2B1A-9D73-F7DD-0795-92C08FEFFDE0}"/>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4999887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91E7-6713-0DC6-E855-946507E2A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0CCCE7-BD39-0B71-1B56-ED58316241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F75B6-D9CC-F835-3D65-E3DAB4619FC5}"/>
              </a:ext>
            </a:extLst>
          </p:cNvPr>
          <p:cNvSpPr>
            <a:spLocks noGrp="1"/>
          </p:cNvSpPr>
          <p:nvPr>
            <p:ph type="dt" sz="half" idx="10"/>
          </p:nvPr>
        </p:nvSpPr>
        <p:spPr/>
        <p:txBody>
          <a:bodyPr/>
          <a:lstStyle/>
          <a:p>
            <a:fld id="{5D33DDDC-48F1-AD43-88D4-CA399213CAAA}" type="datetimeFigureOut">
              <a:rPr lang="en-US" smtClean="0"/>
              <a:t>9/3/25</a:t>
            </a:fld>
            <a:endParaRPr lang="en-US"/>
          </a:p>
        </p:txBody>
      </p:sp>
      <p:sp>
        <p:nvSpPr>
          <p:cNvPr id="5" name="Footer Placeholder 4">
            <a:extLst>
              <a:ext uri="{FF2B5EF4-FFF2-40B4-BE49-F238E27FC236}">
                <a16:creationId xmlns:a16="http://schemas.microsoft.com/office/drawing/2014/main" id="{4A09568C-3909-66B3-F194-AE928AB9D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79268-25CD-1228-669F-925D5594D731}"/>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30182754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F62A41-2254-F486-1541-001A8D988C53}"/>
              </a:ext>
            </a:extLst>
          </p:cNvPr>
          <p:cNvSpPr>
            <a:spLocks noGrp="1"/>
          </p:cNvSpPr>
          <p:nvPr>
            <p:ph type="title" orient="vert"/>
          </p:nvPr>
        </p:nvSpPr>
        <p:spPr>
          <a:xfrm>
            <a:off x="17452072" y="730250"/>
            <a:ext cx="5258485"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FE1367-5900-42BC-2A9D-2CD9E015F4B3}"/>
              </a:ext>
            </a:extLst>
          </p:cNvPr>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5852C-5DE7-9E95-56AF-CA0CA2A78951}"/>
              </a:ext>
            </a:extLst>
          </p:cNvPr>
          <p:cNvSpPr>
            <a:spLocks noGrp="1"/>
          </p:cNvSpPr>
          <p:nvPr>
            <p:ph type="dt" sz="half" idx="10"/>
          </p:nvPr>
        </p:nvSpPr>
        <p:spPr/>
        <p:txBody>
          <a:bodyPr/>
          <a:lstStyle/>
          <a:p>
            <a:fld id="{5D33DDDC-48F1-AD43-88D4-CA399213CAAA}" type="datetimeFigureOut">
              <a:rPr lang="en-US" smtClean="0"/>
              <a:t>9/3/25</a:t>
            </a:fld>
            <a:endParaRPr lang="en-US"/>
          </a:p>
        </p:txBody>
      </p:sp>
      <p:sp>
        <p:nvSpPr>
          <p:cNvPr id="5" name="Footer Placeholder 4">
            <a:extLst>
              <a:ext uri="{FF2B5EF4-FFF2-40B4-BE49-F238E27FC236}">
                <a16:creationId xmlns:a16="http://schemas.microsoft.com/office/drawing/2014/main" id="{7C82CE8B-ECDA-A0F2-47C1-EFF65F8B9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C67A8-4087-465B-775F-B2BCF6312BB0}"/>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13741511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9926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4F5C-B8CA-6858-37E3-DA4EB3AFD8C3}"/>
              </a:ext>
            </a:extLst>
          </p:cNvPr>
          <p:cNvSpPr>
            <a:spLocks noGrp="1"/>
          </p:cNvSpPr>
          <p:nvPr>
            <p:ph type="title"/>
          </p:nvPr>
        </p:nvSpPr>
        <p:spPr>
          <a:xfrm>
            <a:off x="268049" y="246776"/>
            <a:ext cx="20061604" cy="825280"/>
          </a:xfrm>
          <a:prstGeom prst="rect">
            <a:avLst/>
          </a:prstGeom>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963642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Quantum</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04" r:id="rId2"/>
    <p:sldLayoutId id="2147483905" r:id="rId3"/>
    <p:sldLayoutId id="2147483901" r:id="rId4"/>
    <p:sldLayoutId id="2147483692" r:id="rId5"/>
    <p:sldLayoutId id="2147483906" r:id="rId6"/>
    <p:sldLayoutId id="2147483907" r:id="rId7"/>
    <p:sldLayoutId id="2147483910" r:id="rId8"/>
    <p:sldLayoutId id="2147483908" r:id="rId9"/>
    <p:sldLayoutId id="2147483909" r:id="rId10"/>
    <p:sldLayoutId id="2147483912" r:id="rId11"/>
    <p:sldLayoutId id="2147483914" r:id="rId12"/>
    <p:sldLayoutId id="2147483915" r:id="rId13"/>
    <p:sldLayoutId id="2147483913" r:id="rId14"/>
    <p:sldLayoutId id="2147483917" r:id="rId15"/>
    <p:sldLayoutId id="2147483942" r:id="rId16"/>
    <p:sldLayoutId id="2147483919" r:id="rId17"/>
    <p:sldLayoutId id="2147483929" r:id="rId18"/>
    <p:sldLayoutId id="2147483920" r:id="rId19"/>
    <p:sldLayoutId id="2147483930" r:id="rId20"/>
    <p:sldLayoutId id="2147483928" r:id="rId21"/>
    <p:sldLayoutId id="2147483948" r:id="rId22"/>
    <p:sldLayoutId id="2147483927" r:id="rId23"/>
    <p:sldLayoutId id="2147483950" r:id="rId24"/>
    <p:sldLayoutId id="2147483921" r:id="rId25"/>
    <p:sldLayoutId id="2147483916" r:id="rId26"/>
    <p:sldLayoutId id="2147483922" r:id="rId27"/>
    <p:sldLayoutId id="2147483953" r:id="rId28"/>
    <p:sldLayoutId id="2147483956" r:id="rId29"/>
    <p:sldLayoutId id="2147483923" r:id="rId30"/>
    <p:sldLayoutId id="2147483924" r:id="rId31"/>
    <p:sldLayoutId id="2147483926" r:id="rId32"/>
    <p:sldLayoutId id="2147483925" r:id="rId33"/>
    <p:sldLayoutId id="2147483959" r:id="rId34"/>
    <p:sldLayoutId id="2147483937" r:id="rId35"/>
    <p:sldLayoutId id="2147483932" r:id="rId36"/>
    <p:sldLayoutId id="2147483934" r:id="rId37"/>
    <p:sldLayoutId id="2147483935" r:id="rId38"/>
    <p:sldLayoutId id="2147483936" r:id="rId39"/>
    <p:sldLayoutId id="2147483938" r:id="rId40"/>
    <p:sldLayoutId id="2147483939" r:id="rId41"/>
    <p:sldLayoutId id="2147483940" r:id="rId42"/>
    <p:sldLayoutId id="2147483943" r:id="rId43"/>
    <p:sldLayoutId id="2147483960" r:id="rId44"/>
    <p:sldLayoutId id="2147483941" r:id="rId45"/>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E2E1D2-8E52-87B0-C55F-C8A6C1A25E41}"/>
              </a:ext>
            </a:extLst>
          </p:cNvPr>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2588F6-FE67-64F8-A845-A299F6EE5F1A}"/>
              </a:ext>
            </a:extLst>
          </p:cNvPr>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69C1FC-CFD0-6B8F-93D3-0415EEA0CE65}"/>
              </a:ext>
            </a:extLst>
          </p:cNvPr>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82000"/>
                  </a:schemeClr>
                </a:solidFill>
              </a:defRPr>
            </a:lvl1pPr>
          </a:lstStyle>
          <a:p>
            <a:fld id="{5D33DDDC-48F1-AD43-88D4-CA399213CAAA}" type="datetimeFigureOut">
              <a:rPr lang="en-US" smtClean="0"/>
              <a:t>9/3/25</a:t>
            </a:fld>
            <a:endParaRPr lang="en-US"/>
          </a:p>
        </p:txBody>
      </p:sp>
      <p:sp>
        <p:nvSpPr>
          <p:cNvPr id="5" name="Footer Placeholder 4">
            <a:extLst>
              <a:ext uri="{FF2B5EF4-FFF2-40B4-BE49-F238E27FC236}">
                <a16:creationId xmlns:a16="http://schemas.microsoft.com/office/drawing/2014/main" id="{96B6B8ED-E03B-6BDE-0387-82239F7BEECE}"/>
              </a:ext>
            </a:extLst>
          </p:cNvP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17807EF-CB1F-089B-8C1C-AAA7F0A88330}"/>
              </a:ext>
            </a:extLst>
          </p:cNvPr>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82000"/>
                  </a:schemeClr>
                </a:solidFill>
              </a:defRPr>
            </a:lvl1pPr>
          </a:lstStyle>
          <a:p>
            <a:fld id="{6E34F6D9-6F81-EF45-8CFB-78FE78F14E2E}" type="slidenum">
              <a:rPr lang="en-US" smtClean="0"/>
              <a:t>‹#›</a:t>
            </a:fld>
            <a:endParaRPr lang="en-US"/>
          </a:p>
        </p:txBody>
      </p:sp>
    </p:spTree>
    <p:extLst>
      <p:ext uri="{BB962C8B-B14F-4D97-AF65-F5344CB8AC3E}">
        <p14:creationId xmlns:p14="http://schemas.microsoft.com/office/powerpoint/2010/main" val="280870591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47.xml"/><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7.xml"/><Relationship Id="rId6" Type="http://schemas.openxmlformats.org/officeDocument/2006/relationships/image" Target="../media/image40.emf"/><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3.xml"/><Relationship Id="rId1" Type="http://schemas.openxmlformats.org/officeDocument/2006/relationships/slideLayout" Target="../slideLayouts/slideLayout58.x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9.jpeg"/><Relationship Id="rId7" Type="http://schemas.openxmlformats.org/officeDocument/2006/relationships/image" Target="../media/image46.emf"/><Relationship Id="rId2" Type="http://schemas.openxmlformats.org/officeDocument/2006/relationships/notesSlide" Target="../notesSlides/notesSlide24.xml"/><Relationship Id="rId1" Type="http://schemas.openxmlformats.org/officeDocument/2006/relationships/slideLayout" Target="../slideLayouts/slideLayout58.xml"/><Relationship Id="rId6" Type="http://schemas.openxmlformats.org/officeDocument/2006/relationships/image" Target="../media/image45.emf"/><Relationship Id="rId11" Type="http://schemas.openxmlformats.org/officeDocument/2006/relationships/image" Target="../media/image54.png"/><Relationship Id="rId5" Type="http://schemas.openxmlformats.org/officeDocument/2006/relationships/image" Target="../media/image44.emf"/><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58.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7.xml"/><Relationship Id="rId1" Type="http://schemas.openxmlformats.org/officeDocument/2006/relationships/slideLayout" Target="../slideLayouts/slideLayout47.xml"/><Relationship Id="rId5" Type="http://schemas.openxmlformats.org/officeDocument/2006/relationships/image" Target="../media/image52.emf"/><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8.xml"/><Relationship Id="rId1" Type="http://schemas.openxmlformats.org/officeDocument/2006/relationships/slideLayout" Target="../slideLayouts/slideLayout47.xml"/><Relationship Id="rId6" Type="http://schemas.openxmlformats.org/officeDocument/2006/relationships/image" Target="../media/image48.png"/><Relationship Id="rId5" Type="http://schemas.openxmlformats.org/officeDocument/2006/relationships/image" Target="../media/image9.jpeg"/><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9.jpe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47.xml"/><Relationship Id="rId6" Type="http://schemas.openxmlformats.org/officeDocument/2006/relationships/image" Target="../media/image58.emf"/><Relationship Id="rId5" Type="http://schemas.openxmlformats.org/officeDocument/2006/relationships/image" Target="../media/image57.png"/><Relationship Id="rId4" Type="http://schemas.openxmlformats.org/officeDocument/2006/relationships/image" Target="../media/image55.emf"/><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397CE-182E-F598-FF86-5763C16599E6}"/>
              </a:ext>
            </a:extLst>
          </p:cNvPr>
          <p:cNvSpPr>
            <a:spLocks noGrp="1"/>
          </p:cNvSpPr>
          <p:nvPr>
            <p:ph type="title"/>
          </p:nvPr>
        </p:nvSpPr>
        <p:spPr>
          <a:xfrm>
            <a:off x="576072" y="384048"/>
            <a:ext cx="11617515" cy="7355695"/>
          </a:xfrm>
        </p:spPr>
        <p:txBody>
          <a:bodyPr/>
          <a:lstStyle/>
          <a:p>
            <a:r>
              <a:rPr lang="en-US" sz="8400" dirty="0">
                <a:latin typeface="+mj-lt"/>
              </a:rPr>
              <a:t>Quantum-Centric Supercomputing with </a:t>
            </a:r>
            <a:r>
              <a:rPr lang="en-US" sz="8400" dirty="0">
                <a:solidFill>
                  <a:schemeClr val="accent1"/>
                </a:solidFill>
                <a:latin typeface="+mj-lt"/>
              </a:rPr>
              <a:t>Sample-Based Quantum Diagonalization</a:t>
            </a:r>
            <a:r>
              <a:rPr lang="en-US" sz="8400" dirty="0">
                <a:latin typeface="+mj-lt"/>
              </a:rPr>
              <a:t> and Qiskit Addons</a:t>
            </a:r>
            <a:br>
              <a:rPr lang="en-US" sz="8400" dirty="0">
                <a:latin typeface="+mj-lt"/>
              </a:rPr>
            </a:br>
            <a:endParaRPr lang="en-US" sz="8400" dirty="0"/>
          </a:p>
        </p:txBody>
      </p:sp>
      <p:pic>
        <p:nvPicPr>
          <p:cNvPr id="11" name="Picture Placeholder 10" descr="A close-up of a elevator&#10;&#10;Description automatically generated">
            <a:extLst>
              <a:ext uri="{FF2B5EF4-FFF2-40B4-BE49-F238E27FC236}">
                <a16:creationId xmlns:a16="http://schemas.microsoft.com/office/drawing/2014/main" id="{EBE7A82A-8E16-8B4C-FC40-29DDC79BF0FC}"/>
              </a:ext>
            </a:extLst>
          </p:cNvPr>
          <p:cNvPicPr>
            <a:picLocks noGrp="1" noChangeAspect="1"/>
          </p:cNvPicPr>
          <p:nvPr>
            <p:ph type="pic" sz="quarter" idx="12"/>
          </p:nvPr>
        </p:nvPicPr>
        <p:blipFill>
          <a:blip r:embed="rId3"/>
          <a:srcRect t="7358" b="7358"/>
          <a:stretch/>
        </p:blipFill>
        <p:spPr/>
      </p:pic>
      <p:sp>
        <p:nvSpPr>
          <p:cNvPr id="2" name="Text Placeholder 6">
            <a:extLst>
              <a:ext uri="{FF2B5EF4-FFF2-40B4-BE49-F238E27FC236}">
                <a16:creationId xmlns:a16="http://schemas.microsoft.com/office/drawing/2014/main" id="{527A6749-21A5-6FD2-6291-5767C624B55B}"/>
              </a:ext>
            </a:extLst>
          </p:cNvPr>
          <p:cNvSpPr txBox="1">
            <a:spLocks/>
          </p:cNvSpPr>
          <p:nvPr/>
        </p:nvSpPr>
        <p:spPr>
          <a:xfrm>
            <a:off x="574675" y="8353697"/>
            <a:ext cx="4956175" cy="1222512"/>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3400" dirty="0">
                <a:solidFill>
                  <a:srgbClr val="000000"/>
                </a:solidFill>
                <a:effectLst/>
                <a:latin typeface="IBM Plex Sans Medm" panose="020B0503050203000203" pitchFamily="34" charset="0"/>
              </a:rPr>
              <a:t>Caleb Johnson</a:t>
            </a:r>
          </a:p>
          <a:p>
            <a:r>
              <a:rPr lang="en-US" sz="3400" dirty="0">
                <a:solidFill>
                  <a:srgbClr val="000000"/>
                </a:solidFill>
                <a:latin typeface="IBM Plex Sans Medm" panose="020B0503050203000203" pitchFamily="34" charset="0"/>
              </a:rPr>
              <a:t>Kevin Sung</a:t>
            </a:r>
            <a:br>
              <a:rPr lang="en-US" sz="3400" dirty="0">
                <a:solidFill>
                  <a:srgbClr val="000000"/>
                </a:solidFill>
                <a:effectLst/>
                <a:latin typeface="IBM Plex Sans Light" panose="020B0403050203000203" pitchFamily="34" charset="0"/>
              </a:rPr>
            </a:br>
            <a:r>
              <a:rPr lang="en-US" sz="3400" dirty="0">
                <a:solidFill>
                  <a:srgbClr val="000000"/>
                </a:solidFill>
                <a:effectLst/>
                <a:latin typeface="+mj-lt"/>
              </a:rPr>
              <a:t>IBM Quantum</a:t>
            </a:r>
          </a:p>
        </p:txBody>
      </p:sp>
    </p:spTree>
    <p:extLst>
      <p:ext uri="{BB962C8B-B14F-4D97-AF65-F5344CB8AC3E}">
        <p14:creationId xmlns:p14="http://schemas.microsoft.com/office/powerpoint/2010/main" val="329887797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AB502-7A2D-AABB-9D56-9C3D08051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CC3CD-F670-A778-C791-F8D40E615D1B}"/>
              </a:ext>
            </a:extLst>
          </p:cNvPr>
          <p:cNvSpPr>
            <a:spLocks noGrp="1"/>
          </p:cNvSpPr>
          <p:nvPr>
            <p:ph type="title"/>
          </p:nvPr>
        </p:nvSpPr>
        <p:spPr>
          <a:xfrm>
            <a:off x="1355109" y="281976"/>
            <a:ext cx="21031200" cy="1094012"/>
          </a:xfrm>
        </p:spPr>
        <p:txBody>
          <a:bodyPr>
            <a:normAutofit fontScale="90000"/>
          </a:bodyPr>
          <a:lstStyle/>
          <a:p>
            <a:r>
              <a:rPr lang="en-US">
                <a:solidFill>
                  <a:srgbClr val="A56EFF"/>
                </a:solidFill>
                <a:latin typeface="IBM Plex Sans Light"/>
              </a:rPr>
              <a:t>Looking forward | quality of the subspaces  </a:t>
            </a:r>
          </a:p>
        </p:txBody>
      </p:sp>
      <p:pic>
        <p:nvPicPr>
          <p:cNvPr id="3" name="Picture 2" descr="Diagram&#10;&#10;AI-generated content may be incorrect.">
            <a:extLst>
              <a:ext uri="{FF2B5EF4-FFF2-40B4-BE49-F238E27FC236}">
                <a16:creationId xmlns:a16="http://schemas.microsoft.com/office/drawing/2014/main" id="{3B1C699B-6D6D-2841-D2E7-C1DF90663292}"/>
              </a:ext>
            </a:extLst>
          </p:cNvPr>
          <p:cNvPicPr>
            <a:picLocks noChangeAspect="1"/>
          </p:cNvPicPr>
          <p:nvPr/>
        </p:nvPicPr>
        <p:blipFill>
          <a:blip r:embed="rId3"/>
          <a:stretch>
            <a:fillRect/>
          </a:stretch>
        </p:blipFill>
        <p:spPr>
          <a:xfrm>
            <a:off x="391053" y="3801533"/>
            <a:ext cx="22961600" cy="5774266"/>
          </a:xfrm>
          <a:prstGeom prst="rect">
            <a:avLst/>
          </a:prstGeom>
        </p:spPr>
      </p:pic>
      <p:sp>
        <p:nvSpPr>
          <p:cNvPr id="4" name="TextBox 3">
            <a:extLst>
              <a:ext uri="{FF2B5EF4-FFF2-40B4-BE49-F238E27FC236}">
                <a16:creationId xmlns:a16="http://schemas.microsoft.com/office/drawing/2014/main" id="{76DE954B-E709-6B19-308B-6306ED327F8B}"/>
              </a:ext>
            </a:extLst>
          </p:cNvPr>
          <p:cNvSpPr txBox="1"/>
          <p:nvPr/>
        </p:nvSpPr>
        <p:spPr>
          <a:xfrm>
            <a:off x="9111719" y="2387600"/>
            <a:ext cx="6163732" cy="1046440"/>
          </a:xfrm>
          <a:prstGeom prst="rect">
            <a:avLst/>
          </a:prstGeom>
          <a:no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defTabSz="1828800"/>
            <a:r>
              <a:rPr lang="en-US" sz="5600" dirty="0">
                <a:solidFill>
                  <a:prstClr val="black"/>
                </a:solidFill>
                <a:latin typeface="IBM Plex Sans Light"/>
              </a:rPr>
              <a:t>No false positives</a:t>
            </a:r>
            <a:endParaRPr lang="en-US" sz="5600" dirty="0">
              <a:solidFill>
                <a:prstClr val="black"/>
              </a:solidFill>
              <a:latin typeface="Aptos" panose="02110004020202020204"/>
            </a:endParaRPr>
          </a:p>
        </p:txBody>
      </p:sp>
      <p:sp>
        <p:nvSpPr>
          <p:cNvPr id="6" name="TextBox 5">
            <a:extLst>
              <a:ext uri="{FF2B5EF4-FFF2-40B4-BE49-F238E27FC236}">
                <a16:creationId xmlns:a16="http://schemas.microsoft.com/office/drawing/2014/main" id="{E63AEFBA-1FFE-412F-8481-D11469A7E44C}"/>
              </a:ext>
            </a:extLst>
          </p:cNvPr>
          <p:cNvSpPr txBox="1"/>
          <p:nvPr/>
        </p:nvSpPr>
        <p:spPr>
          <a:xfrm>
            <a:off x="1948920" y="10363198"/>
            <a:ext cx="20438530" cy="1908215"/>
          </a:xfrm>
          <a:prstGeom prst="rect">
            <a:avLst/>
          </a:prstGeom>
          <a:no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1828800"/>
            <a:r>
              <a:rPr lang="en-US" sz="5600" dirty="0">
                <a:solidFill>
                  <a:srgbClr val="A56EFF"/>
                </a:solidFill>
                <a:latin typeface="IBM Plex Sans Light"/>
              </a:rPr>
              <a:t>Numerics | Quantum circuits can produce subspaces of better quality than classical heuristics</a:t>
            </a:r>
            <a:endParaRPr lang="en-US" sz="5600" dirty="0">
              <a:solidFill>
                <a:srgbClr val="A56EFF"/>
              </a:solidFill>
              <a:latin typeface="Aptos" panose="02110004020202020204"/>
            </a:endParaRPr>
          </a:p>
        </p:txBody>
      </p:sp>
      <p:pic>
        <p:nvPicPr>
          <p:cNvPr id="8" name="Picture 7" descr="A picture containing indoor&#10;&#10;AI-generated content may be incorrect.">
            <a:extLst>
              <a:ext uri="{FF2B5EF4-FFF2-40B4-BE49-F238E27FC236}">
                <a16:creationId xmlns:a16="http://schemas.microsoft.com/office/drawing/2014/main" id="{8DE2C1D9-CD7E-7D3F-FB65-6671A3A112E9}"/>
              </a:ext>
            </a:extLst>
          </p:cNvPr>
          <p:cNvPicPr>
            <a:picLocks noChangeAspect="1"/>
          </p:cNvPicPr>
          <p:nvPr/>
        </p:nvPicPr>
        <p:blipFill>
          <a:blip r:embed="rId4"/>
          <a:stretch>
            <a:fillRect/>
          </a:stretch>
        </p:blipFill>
        <p:spPr>
          <a:xfrm>
            <a:off x="16713644" y="1582109"/>
            <a:ext cx="4683514" cy="2214734"/>
          </a:xfrm>
          <a:prstGeom prst="rect">
            <a:avLst/>
          </a:prstGeom>
        </p:spPr>
      </p:pic>
    </p:spTree>
    <p:extLst>
      <p:ext uri="{BB962C8B-B14F-4D97-AF65-F5344CB8AC3E}">
        <p14:creationId xmlns:p14="http://schemas.microsoft.com/office/powerpoint/2010/main" val="120352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4A72A-2585-8485-D518-FF888A4C7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497677-25FE-62E0-78ED-39672BCD9EC1}"/>
              </a:ext>
            </a:extLst>
          </p:cNvPr>
          <p:cNvSpPr>
            <a:spLocks noGrp="1"/>
          </p:cNvSpPr>
          <p:nvPr>
            <p:ph type="title"/>
          </p:nvPr>
        </p:nvSpPr>
        <p:spPr>
          <a:xfrm>
            <a:off x="1677987" y="477799"/>
            <a:ext cx="21031200" cy="972426"/>
          </a:xfrm>
        </p:spPr>
        <p:txBody>
          <a:bodyPr>
            <a:normAutofit fontScale="90000"/>
          </a:bodyPr>
          <a:lstStyle/>
          <a:p>
            <a:r>
              <a:rPr lang="en-US" dirty="0">
                <a:solidFill>
                  <a:srgbClr val="A56EFF"/>
                </a:solidFill>
                <a:latin typeface="IBM Plex Sans Light" panose="020B0403050203000203" pitchFamily="34" charset="0"/>
              </a:rPr>
              <a:t>Quantum algorithms for spectrum estimation </a:t>
            </a:r>
          </a:p>
        </p:txBody>
      </p:sp>
      <p:sp>
        <p:nvSpPr>
          <p:cNvPr id="4" name="TextBox 3">
            <a:extLst>
              <a:ext uri="{FF2B5EF4-FFF2-40B4-BE49-F238E27FC236}">
                <a16:creationId xmlns:a16="http://schemas.microsoft.com/office/drawing/2014/main" id="{8893FC29-A704-21E8-649A-F480B84198F7}"/>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4104931E-1BD9-A15B-0CE0-BAF1F1815423}"/>
                  </a:ext>
                </a:extLst>
              </p:cNvPr>
              <p:cNvGraphicFramePr>
                <a:graphicFrameLocks noGrp="1"/>
              </p:cNvGraphicFramePr>
              <p:nvPr>
                <p:extLst>
                  <p:ext uri="{D42A27DB-BD31-4B8C-83A1-F6EECF244321}">
                    <p14:modId xmlns:p14="http://schemas.microsoft.com/office/powerpoint/2010/main" val="2195289135"/>
                  </p:ext>
                </p:extLst>
              </p:nvPr>
            </p:nvGraphicFramePr>
            <p:xfrm>
              <a:off x="2821112" y="2973114"/>
              <a:ext cx="18744950" cy="8905723"/>
            </p:xfrm>
            <a:graphic>
              <a:graphicData uri="http://schemas.openxmlformats.org/drawingml/2006/table">
                <a:tbl>
                  <a:tblPr firstRow="1" bandRow="1">
                    <a:tableStyleId>{D7AC3CCA-C797-4891-BE02-D94E43425B78}</a:tableStyleId>
                  </a:tblPr>
                  <a:tblGrid>
                    <a:gridCol w="5769398">
                      <a:extLst>
                        <a:ext uri="{9D8B030D-6E8A-4147-A177-3AD203B41FA5}">
                          <a16:colId xmlns:a16="http://schemas.microsoft.com/office/drawing/2014/main" val="2420051630"/>
                        </a:ext>
                      </a:extLst>
                    </a:gridCol>
                    <a:gridCol w="6487776">
                      <a:extLst>
                        <a:ext uri="{9D8B030D-6E8A-4147-A177-3AD203B41FA5}">
                          <a16:colId xmlns:a16="http://schemas.microsoft.com/office/drawing/2014/main" val="192135459"/>
                        </a:ext>
                      </a:extLst>
                    </a:gridCol>
                    <a:gridCol w="6487776">
                      <a:extLst>
                        <a:ext uri="{9D8B030D-6E8A-4147-A177-3AD203B41FA5}">
                          <a16:colId xmlns:a16="http://schemas.microsoft.com/office/drawing/2014/main" val="2686570609"/>
                        </a:ext>
                      </a:extLst>
                    </a:gridCol>
                  </a:tblGrid>
                  <a:tr h="562304">
                    <a:tc>
                      <a:txBody>
                        <a:bodyPr/>
                        <a:lstStyle/>
                        <a:p>
                          <a:endParaRPr lang="en-US" sz="4000" b="0" i="0" dirty="0">
                            <a:latin typeface="IBM Plex Sans Light" panose="020B0403050203000203" pitchFamily="34" charset="0"/>
                          </a:endParaRP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SQD</a:t>
                          </a: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a:t>
                          </a:r>
                        </a:p>
                      </a:txBody>
                      <a:tcPr marL="182880" marR="182880" marT="91440" marB="91440"/>
                    </a:tc>
                    <a:extLst>
                      <a:ext uri="{0D108BD9-81ED-4DB2-BD59-A6C34878D82A}">
                        <a16:rowId xmlns:a16="http://schemas.microsoft.com/office/drawing/2014/main" val="7380073"/>
                      </a:ext>
                    </a:extLst>
                  </a:tr>
                  <a:tr h="2008229">
                    <a:tc>
                      <a:txBody>
                        <a:bodyPr/>
                        <a:lstStyle/>
                        <a:p>
                          <a:pPr algn="ctr"/>
                          <a:r>
                            <a:rPr lang="en-US" sz="4000" b="0" i="0" dirty="0">
                              <a:solidFill>
                                <a:schemeClr val="accent4">
                                  <a:lumMod val="75000"/>
                                </a:schemeClr>
                              </a:solidFill>
                              <a:latin typeface="IBM Plex Sans Light" panose="020B0403050203000203" pitchFamily="34" charset="0"/>
                            </a:rPr>
                            <a:t>Circuits</a:t>
                          </a:r>
                        </a:p>
                      </a:txBody>
                      <a:tcPr marL="182880" marR="182880" marT="91440" marB="91440"/>
                    </a:tc>
                    <a:tc>
                      <a:txBody>
                        <a:bodyPr/>
                        <a:lstStyle/>
                        <a:p>
                          <a:pPr algn="ctr"/>
                          <a:r>
                            <a:rPr lang="en-US" sz="4000" b="0" i="0" dirty="0">
                              <a:latin typeface="IBM Plex Sans Light" panose="020B0403050203000203" pitchFamily="34" charset="0"/>
                            </a:rPr>
                            <a:t>Depends on the ansatz state </a:t>
                          </a:r>
                          <a14:m>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𝜓</m:t>
                              </m:r>
                              <m:r>
                                <a:rPr lang="en-US" sz="4000" b="0" i="1" smtClean="0">
                                  <a:latin typeface="Cambria Math" panose="02040503050406030204" pitchFamily="18" charset="0"/>
                                </a:rPr>
                                <m:t>⟩</m:t>
                              </m:r>
                            </m:oMath>
                          </a14:m>
                          <a:endParaRPr lang="en-US" sz="4000" b="0" i="0" dirty="0">
                            <a:latin typeface="IBM Plex Sans Light" panose="020B0403050203000203" pitchFamily="34" charset="0"/>
                          </a:endParaRP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788478085"/>
                      </a:ext>
                    </a:extLst>
                  </a:tr>
                  <a:tr h="1526253">
                    <a:tc>
                      <a:txBody>
                        <a:bodyPr/>
                        <a:lstStyle/>
                        <a:p>
                          <a:pPr algn="ctr"/>
                          <a:r>
                            <a:rPr lang="en-US" sz="4000" b="0" i="0" dirty="0">
                              <a:solidFill>
                                <a:schemeClr val="accent4">
                                  <a:lumMod val="75000"/>
                                </a:schemeClr>
                              </a:solidFill>
                              <a:latin typeface="IBM Plex Sans Light" panose="020B0403050203000203" pitchFamily="34" charset="0"/>
                            </a:rPr>
                            <a:t>Recovery from noisy bitstrings</a:t>
                          </a:r>
                        </a:p>
                      </a:txBody>
                      <a:tcPr marL="182880" marR="182880" marT="91440" marB="91440"/>
                    </a:tc>
                    <a:tc>
                      <a:txBody>
                        <a:bodyPr/>
                        <a:lstStyle/>
                        <a:p>
                          <a:pPr algn="ctr"/>
                          <a:r>
                            <a:rPr lang="en-US" sz="4000" b="0" i="0" dirty="0">
                              <a:latin typeface="IBM Plex Sans Light" panose="020B0403050203000203" pitchFamily="34" charset="0"/>
                            </a:rPr>
                            <a:t>Configuration recovery </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28815934"/>
                      </a:ext>
                    </a:extLst>
                  </a:tr>
                  <a:tr h="2008229">
                    <a:tc>
                      <a:txBody>
                        <a:bodyPr/>
                        <a:lstStyle/>
                        <a:p>
                          <a:pPr algn="ctr"/>
                          <a:r>
                            <a:rPr lang="en-US" sz="4000" b="0" i="0" dirty="0">
                              <a:solidFill>
                                <a:schemeClr val="accent4">
                                  <a:lumMod val="75000"/>
                                </a:schemeClr>
                              </a:solidFill>
                              <a:latin typeface="IBM Plex Sans Light" panose="020B0403050203000203" pitchFamily="34" charset="0"/>
                            </a:rPr>
                            <a:t>Current experiments</a:t>
                          </a:r>
                        </a:p>
                      </a:txBody>
                      <a:tcPr marL="182880" marR="182880" marT="91440" marB="91440"/>
                    </a:tc>
                    <a:tc>
                      <a:txBody>
                        <a:bodyPr/>
                        <a:lstStyle/>
                        <a:p>
                          <a:pPr algn="ctr"/>
                          <a:r>
                            <a:rPr lang="en-US" sz="4000" b="0" i="0" dirty="0">
                              <a:latin typeface="IBM Plex Sans Light" panose="020B0403050203000203" pitchFamily="34" charset="0"/>
                            </a:rPr>
                            <a:t>Chemistry </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48594860"/>
                      </a:ext>
                    </a:extLst>
                  </a:tr>
                  <a:tr h="1526253">
                    <a:tc>
                      <a:txBody>
                        <a:bodyPr/>
                        <a:lstStyle/>
                        <a:p>
                          <a:pPr algn="ctr"/>
                          <a:r>
                            <a:rPr lang="en-US" sz="4000" b="0" i="0" dirty="0">
                              <a:solidFill>
                                <a:schemeClr val="accent4">
                                  <a:lumMod val="75000"/>
                                </a:schemeClr>
                              </a:solidFill>
                              <a:latin typeface="IBM Plex Sans Light" panose="020B0403050203000203" pitchFamily="34" charset="0"/>
                            </a:rPr>
                            <a:t>Convergence proof</a:t>
                          </a:r>
                        </a:p>
                      </a:txBody>
                      <a:tcPr marL="182880" marR="182880" marT="91440" marB="91440"/>
                    </a:tc>
                    <a:tc>
                      <a:txBody>
                        <a:bodyPr/>
                        <a:lstStyle/>
                        <a:p>
                          <a:pPr algn="ctr"/>
                          <a:r>
                            <a:rPr lang="en-US" sz="4000" b="0" i="0" dirty="0">
                              <a:latin typeface="IBM Plex Sans Light" panose="020B0403050203000203" pitchFamily="34" charset="0"/>
                            </a:rPr>
                            <a:t>NO</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016568895"/>
                      </a:ext>
                    </a:extLst>
                  </a:tr>
                  <a:tr h="1044279">
                    <a:tc>
                      <a:txBody>
                        <a:bodyPr/>
                        <a:lstStyle/>
                        <a:p>
                          <a:pPr algn="ctr"/>
                          <a:r>
                            <a:rPr lang="en-US" sz="4000" b="0" i="0" dirty="0">
                              <a:solidFill>
                                <a:schemeClr val="accent4">
                                  <a:lumMod val="75000"/>
                                </a:schemeClr>
                              </a:solidFill>
                              <a:latin typeface="IBM Plex Sans Light" panose="020B0403050203000203" pitchFamily="34" charset="0"/>
                            </a:rPr>
                            <a:t>Good use cases</a:t>
                          </a:r>
                        </a:p>
                      </a:txBody>
                      <a:tcPr marL="182880" marR="182880" marT="91440" marB="91440"/>
                    </a:tc>
                    <a:tc>
                      <a:txBody>
                        <a:bodyPr/>
                        <a:lstStyle/>
                        <a:p>
                          <a:pPr algn="ctr"/>
                          <a:r>
                            <a:rPr lang="en-US" sz="4000" b="0" i="0" dirty="0">
                              <a:latin typeface="IBM Plex Sans Light" panose="020B0403050203000203" pitchFamily="34" charset="0"/>
                            </a:rPr>
                            <a:t>Chemistry</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4148317476"/>
                      </a:ext>
                    </a:extLst>
                  </a:tr>
                </a:tbl>
              </a:graphicData>
            </a:graphic>
          </p:graphicFrame>
        </mc:Choice>
        <mc:Fallback xmlns="">
          <p:graphicFrame>
            <p:nvGraphicFramePr>
              <p:cNvPr id="3" name="Table 2">
                <a:extLst>
                  <a:ext uri="{FF2B5EF4-FFF2-40B4-BE49-F238E27FC236}">
                    <a16:creationId xmlns:a16="http://schemas.microsoft.com/office/drawing/2014/main" id="{4104931E-1BD9-A15B-0CE0-BAF1F1815423}"/>
                  </a:ext>
                </a:extLst>
              </p:cNvPr>
              <p:cNvGraphicFramePr>
                <a:graphicFrameLocks noGrp="1"/>
              </p:cNvGraphicFramePr>
              <p:nvPr>
                <p:extLst>
                  <p:ext uri="{D42A27DB-BD31-4B8C-83A1-F6EECF244321}">
                    <p14:modId xmlns:p14="http://schemas.microsoft.com/office/powerpoint/2010/main" val="2195289135"/>
                  </p:ext>
                </p:extLst>
              </p:nvPr>
            </p:nvGraphicFramePr>
            <p:xfrm>
              <a:off x="2821112" y="2973114"/>
              <a:ext cx="18744950" cy="8905723"/>
            </p:xfrm>
            <a:graphic>
              <a:graphicData uri="http://schemas.openxmlformats.org/drawingml/2006/table">
                <a:tbl>
                  <a:tblPr firstRow="1" bandRow="1">
                    <a:tableStyleId>{D7AC3CCA-C797-4891-BE02-D94E43425B78}</a:tableStyleId>
                  </a:tblPr>
                  <a:tblGrid>
                    <a:gridCol w="5769398">
                      <a:extLst>
                        <a:ext uri="{9D8B030D-6E8A-4147-A177-3AD203B41FA5}">
                          <a16:colId xmlns:a16="http://schemas.microsoft.com/office/drawing/2014/main" val="2420051630"/>
                        </a:ext>
                      </a:extLst>
                    </a:gridCol>
                    <a:gridCol w="6487776">
                      <a:extLst>
                        <a:ext uri="{9D8B030D-6E8A-4147-A177-3AD203B41FA5}">
                          <a16:colId xmlns:a16="http://schemas.microsoft.com/office/drawing/2014/main" val="192135459"/>
                        </a:ext>
                      </a:extLst>
                    </a:gridCol>
                    <a:gridCol w="6487776">
                      <a:extLst>
                        <a:ext uri="{9D8B030D-6E8A-4147-A177-3AD203B41FA5}">
                          <a16:colId xmlns:a16="http://schemas.microsoft.com/office/drawing/2014/main" val="2686570609"/>
                        </a:ext>
                      </a:extLst>
                    </a:gridCol>
                  </a:tblGrid>
                  <a:tr h="792480">
                    <a:tc>
                      <a:txBody>
                        <a:bodyPr/>
                        <a:lstStyle/>
                        <a:p>
                          <a:endParaRPr lang="en-US" sz="4000" b="0" i="0" dirty="0">
                            <a:latin typeface="IBM Plex Sans Light" panose="020B0403050203000203" pitchFamily="34" charset="0"/>
                          </a:endParaRP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SQD</a:t>
                          </a: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a:t>
                          </a:r>
                        </a:p>
                      </a:txBody>
                      <a:tcPr marL="182880" marR="182880" marT="91440" marB="91440"/>
                    </a:tc>
                    <a:extLst>
                      <a:ext uri="{0D108BD9-81ED-4DB2-BD59-A6C34878D82A}">
                        <a16:rowId xmlns:a16="http://schemas.microsoft.com/office/drawing/2014/main" val="7380073"/>
                      </a:ext>
                    </a:extLst>
                  </a:tr>
                  <a:tr h="2008229">
                    <a:tc>
                      <a:txBody>
                        <a:bodyPr/>
                        <a:lstStyle/>
                        <a:p>
                          <a:pPr algn="ctr"/>
                          <a:r>
                            <a:rPr lang="en-US" sz="4000" b="0" i="0" dirty="0">
                              <a:solidFill>
                                <a:schemeClr val="accent4">
                                  <a:lumMod val="75000"/>
                                </a:schemeClr>
                              </a:solidFill>
                              <a:latin typeface="IBM Plex Sans Light" panose="020B0403050203000203" pitchFamily="34" charset="0"/>
                            </a:rPr>
                            <a:t>Circuits</a:t>
                          </a:r>
                        </a:p>
                      </a:txBody>
                      <a:tcPr marL="182880" marR="182880" marT="91440" marB="91440"/>
                    </a:tc>
                    <a:tc>
                      <a:txBody>
                        <a:bodyPr/>
                        <a:lstStyle/>
                        <a:p>
                          <a:endParaRPr lang="en-US"/>
                        </a:p>
                      </a:txBody>
                      <a:tcPr marL="182880" marR="182880" marT="91440" marB="91440">
                        <a:blipFill>
                          <a:blip r:embed="rId3"/>
                          <a:stretch>
                            <a:fillRect l="-89237" t="-42767" r="-100196" b="-303145"/>
                          </a:stretch>
                        </a:blipFill>
                      </a:tcPr>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788478085"/>
                      </a:ext>
                    </a:extLst>
                  </a:tr>
                  <a:tr h="1526253">
                    <a:tc>
                      <a:txBody>
                        <a:bodyPr/>
                        <a:lstStyle/>
                        <a:p>
                          <a:pPr algn="ctr"/>
                          <a:r>
                            <a:rPr lang="en-US" sz="4000" b="0" i="0" dirty="0">
                              <a:solidFill>
                                <a:schemeClr val="accent4">
                                  <a:lumMod val="75000"/>
                                </a:schemeClr>
                              </a:solidFill>
                              <a:latin typeface="IBM Plex Sans Light" panose="020B0403050203000203" pitchFamily="34" charset="0"/>
                            </a:rPr>
                            <a:t>Recovery from noisy bitstrings</a:t>
                          </a:r>
                        </a:p>
                      </a:txBody>
                      <a:tcPr marL="182880" marR="182880" marT="91440" marB="91440"/>
                    </a:tc>
                    <a:tc>
                      <a:txBody>
                        <a:bodyPr/>
                        <a:lstStyle/>
                        <a:p>
                          <a:pPr algn="ctr"/>
                          <a:r>
                            <a:rPr lang="en-US" sz="4000" b="0" i="0" dirty="0">
                              <a:latin typeface="IBM Plex Sans Light" panose="020B0403050203000203" pitchFamily="34" charset="0"/>
                            </a:rPr>
                            <a:t>Configuration recovery </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28815934"/>
                      </a:ext>
                    </a:extLst>
                  </a:tr>
                  <a:tr h="2008229">
                    <a:tc>
                      <a:txBody>
                        <a:bodyPr/>
                        <a:lstStyle/>
                        <a:p>
                          <a:pPr algn="ctr"/>
                          <a:r>
                            <a:rPr lang="en-US" sz="4000" b="0" i="0" dirty="0">
                              <a:solidFill>
                                <a:schemeClr val="accent4">
                                  <a:lumMod val="75000"/>
                                </a:schemeClr>
                              </a:solidFill>
                              <a:latin typeface="IBM Plex Sans Light" panose="020B0403050203000203" pitchFamily="34" charset="0"/>
                            </a:rPr>
                            <a:t>Current experiments</a:t>
                          </a:r>
                        </a:p>
                      </a:txBody>
                      <a:tcPr marL="182880" marR="182880" marT="91440" marB="91440"/>
                    </a:tc>
                    <a:tc>
                      <a:txBody>
                        <a:bodyPr/>
                        <a:lstStyle/>
                        <a:p>
                          <a:pPr algn="ctr"/>
                          <a:r>
                            <a:rPr lang="en-US" sz="4000" b="0" i="0" dirty="0">
                              <a:latin typeface="IBM Plex Sans Light" panose="020B0403050203000203" pitchFamily="34" charset="0"/>
                            </a:rPr>
                            <a:t>Chemistry </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48594860"/>
                      </a:ext>
                    </a:extLst>
                  </a:tr>
                  <a:tr h="1526253">
                    <a:tc>
                      <a:txBody>
                        <a:bodyPr/>
                        <a:lstStyle/>
                        <a:p>
                          <a:pPr algn="ctr"/>
                          <a:r>
                            <a:rPr lang="en-US" sz="4000" b="0" i="0" dirty="0">
                              <a:solidFill>
                                <a:schemeClr val="accent4">
                                  <a:lumMod val="75000"/>
                                </a:schemeClr>
                              </a:solidFill>
                              <a:latin typeface="IBM Plex Sans Light" panose="020B0403050203000203" pitchFamily="34" charset="0"/>
                            </a:rPr>
                            <a:t>Convergence proof</a:t>
                          </a:r>
                        </a:p>
                      </a:txBody>
                      <a:tcPr marL="182880" marR="182880" marT="91440" marB="91440"/>
                    </a:tc>
                    <a:tc>
                      <a:txBody>
                        <a:bodyPr/>
                        <a:lstStyle/>
                        <a:p>
                          <a:pPr algn="ctr"/>
                          <a:r>
                            <a:rPr lang="en-US" sz="4000" b="0" i="0" dirty="0">
                              <a:latin typeface="IBM Plex Sans Light" panose="020B0403050203000203" pitchFamily="34" charset="0"/>
                            </a:rPr>
                            <a:t>NO</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016568895"/>
                      </a:ext>
                    </a:extLst>
                  </a:tr>
                  <a:tr h="1044279">
                    <a:tc>
                      <a:txBody>
                        <a:bodyPr/>
                        <a:lstStyle/>
                        <a:p>
                          <a:pPr algn="ctr"/>
                          <a:r>
                            <a:rPr lang="en-US" sz="4000" b="0" i="0" dirty="0">
                              <a:solidFill>
                                <a:schemeClr val="accent4">
                                  <a:lumMod val="75000"/>
                                </a:schemeClr>
                              </a:solidFill>
                              <a:latin typeface="IBM Plex Sans Light" panose="020B0403050203000203" pitchFamily="34" charset="0"/>
                            </a:rPr>
                            <a:t>Good use cases</a:t>
                          </a:r>
                        </a:p>
                      </a:txBody>
                      <a:tcPr marL="182880" marR="182880" marT="91440" marB="91440"/>
                    </a:tc>
                    <a:tc>
                      <a:txBody>
                        <a:bodyPr/>
                        <a:lstStyle/>
                        <a:p>
                          <a:pPr algn="ctr"/>
                          <a:r>
                            <a:rPr lang="en-US" sz="4000" b="0" i="0" dirty="0">
                              <a:latin typeface="IBM Plex Sans Light" panose="020B0403050203000203" pitchFamily="34" charset="0"/>
                            </a:rPr>
                            <a:t>Chemistry</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4148317476"/>
                      </a:ext>
                    </a:extLst>
                  </a:tr>
                </a:tbl>
              </a:graphicData>
            </a:graphic>
          </p:graphicFrame>
        </mc:Fallback>
      </mc:AlternateContent>
      <p:sp>
        <p:nvSpPr>
          <p:cNvPr id="5" name="Rectangle 4">
            <a:extLst>
              <a:ext uri="{FF2B5EF4-FFF2-40B4-BE49-F238E27FC236}">
                <a16:creationId xmlns:a16="http://schemas.microsoft.com/office/drawing/2014/main" id="{577EB6F2-5C6B-D37F-689E-782A186F00B6}"/>
              </a:ext>
            </a:extLst>
          </p:cNvPr>
          <p:cNvSpPr/>
          <p:nvPr/>
        </p:nvSpPr>
        <p:spPr>
          <a:xfrm>
            <a:off x="16130016" y="4315968"/>
            <a:ext cx="4279392" cy="694944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Session 2</a:t>
            </a:r>
          </a:p>
        </p:txBody>
      </p:sp>
    </p:spTree>
    <p:extLst>
      <p:ext uri="{BB962C8B-B14F-4D97-AF65-F5344CB8AC3E}">
        <p14:creationId xmlns:p14="http://schemas.microsoft.com/office/powerpoint/2010/main" val="4169224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FE9BE-A964-3838-2375-3EE7CAD61FBF}"/>
            </a:ext>
          </a:extLst>
        </p:cNvPr>
        <p:cNvGrpSpPr/>
        <p:nvPr/>
      </p:nvGrpSpPr>
      <p:grpSpPr>
        <a:xfrm>
          <a:off x="0" y="0"/>
          <a:ext cx="0" cy="0"/>
          <a:chOff x="0" y="0"/>
          <a:chExt cx="0" cy="0"/>
        </a:xfrm>
      </p:grpSpPr>
      <p:sp>
        <p:nvSpPr>
          <p:cNvPr id="740" name="Title 1">
            <a:extLst>
              <a:ext uri="{FF2B5EF4-FFF2-40B4-BE49-F238E27FC236}">
                <a16:creationId xmlns:a16="http://schemas.microsoft.com/office/drawing/2014/main" id="{9729091D-6E06-8F15-1EB2-47C974DA3B65}"/>
              </a:ext>
            </a:extLst>
          </p:cNvPr>
          <p:cNvSpPr txBox="1">
            <a:spLocks/>
          </p:cNvSpPr>
          <p:nvPr/>
        </p:nvSpPr>
        <p:spPr>
          <a:xfrm>
            <a:off x="349059" y="384048"/>
            <a:ext cx="23268344" cy="1117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80000"/>
              </a:lnSpc>
              <a:spcBef>
                <a:spcPts val="0"/>
              </a:spcBef>
              <a:spcAft>
                <a:spcPts val="0"/>
              </a:spcAft>
              <a:buClrTx/>
              <a:buSzTx/>
              <a:buFontTx/>
              <a:buNone/>
              <a:tabLst/>
              <a:defRPr sz="54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defTabSz="4876676"/>
            <a:r>
              <a:rPr lang="en-US" sz="8000" b="0" spc="-340" dirty="0">
                <a:solidFill>
                  <a:srgbClr val="A56EFF"/>
                </a:solidFill>
                <a:latin typeface="IBM Plex Sans Light" panose="020B0403050203000203" pitchFamily="34" charset="0"/>
              </a:rPr>
              <a:t>How do we choose the quantum circuits?</a:t>
            </a:r>
          </a:p>
        </p:txBody>
      </p:sp>
      <p:sp>
        <p:nvSpPr>
          <p:cNvPr id="3" name="TextBox 2">
            <a:extLst>
              <a:ext uri="{FF2B5EF4-FFF2-40B4-BE49-F238E27FC236}">
                <a16:creationId xmlns:a16="http://schemas.microsoft.com/office/drawing/2014/main" id="{DD623073-2A9A-8BF4-4BB4-1F8CC6E9A4B5}"/>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7" name="Rectangle 6">
            <a:extLst>
              <a:ext uri="{FF2B5EF4-FFF2-40B4-BE49-F238E27FC236}">
                <a16:creationId xmlns:a16="http://schemas.microsoft.com/office/drawing/2014/main" id="{38C6BE2A-1363-EDA0-DBDA-4A1E91BBA876}"/>
              </a:ext>
            </a:extLst>
          </p:cNvPr>
          <p:cNvSpPr/>
          <p:nvPr/>
        </p:nvSpPr>
        <p:spPr bwMode="auto">
          <a:xfrm>
            <a:off x="9388685" y="1950775"/>
            <a:ext cx="9234272" cy="10146134"/>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sp>
        <p:nvSpPr>
          <p:cNvPr id="26" name="Rectangle 25">
            <a:extLst>
              <a:ext uri="{FF2B5EF4-FFF2-40B4-BE49-F238E27FC236}">
                <a16:creationId xmlns:a16="http://schemas.microsoft.com/office/drawing/2014/main" id="{379FF340-B0F8-010C-9826-C01A70A51391}"/>
              </a:ext>
            </a:extLst>
          </p:cNvPr>
          <p:cNvSpPr/>
          <p:nvPr/>
        </p:nvSpPr>
        <p:spPr bwMode="auto">
          <a:xfrm>
            <a:off x="218349" y="1950776"/>
            <a:ext cx="9234272" cy="10146136"/>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sp>
        <p:nvSpPr>
          <p:cNvPr id="29" name="TextBox 28">
            <a:extLst>
              <a:ext uri="{FF2B5EF4-FFF2-40B4-BE49-F238E27FC236}">
                <a16:creationId xmlns:a16="http://schemas.microsoft.com/office/drawing/2014/main" id="{FADD6E80-31EB-60C5-A857-153924A9A398}"/>
              </a:ext>
            </a:extLst>
          </p:cNvPr>
          <p:cNvSpPr txBox="1"/>
          <p:nvPr/>
        </p:nvSpPr>
        <p:spPr>
          <a:xfrm>
            <a:off x="275502" y="1967334"/>
            <a:ext cx="9045450" cy="5334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defTabSz="2438338" hangingPunct="0"/>
            <a:r>
              <a:rPr lang="en-US" sz="5000" dirty="0">
                <a:solidFill>
                  <a:srgbClr val="A56EFF"/>
                </a:solidFill>
                <a:latin typeface="IBM Plex Sans Light" panose="020B0403050203000203" pitchFamily="34" charset="0"/>
              </a:rPr>
              <a:t>Heuristic</a:t>
            </a:r>
          </a:p>
          <a:p>
            <a:pPr defTabSz="2438338" hangingPunct="0"/>
            <a:endParaRPr lang="en-US" sz="5000" dirty="0">
              <a:solidFill>
                <a:srgbClr val="A56EFF"/>
              </a:solidFill>
              <a:latin typeface="IBM Plex Sans Light" panose="020B0403050203000203" pitchFamily="34" charset="0"/>
            </a:endParaRPr>
          </a:p>
          <a:p>
            <a:pPr marL="685800" indent="-685800" defTabSz="2438338" hangingPunct="0">
              <a:buFont typeface="Arial" panose="020B0604020202020204" pitchFamily="34" charset="0"/>
              <a:buChar char="•"/>
            </a:pPr>
            <a:r>
              <a:rPr lang="en-US" sz="4000" dirty="0">
                <a:solidFill>
                  <a:prstClr val="black"/>
                </a:solidFill>
                <a:latin typeface="IBM Plex Sans Light" panose="020B0403050203000203" pitchFamily="34" charset="0"/>
              </a:rPr>
              <a:t>Physically-inspired </a:t>
            </a:r>
            <a:r>
              <a:rPr lang="en-US" sz="4000" dirty="0" err="1">
                <a:solidFill>
                  <a:prstClr val="black"/>
                </a:solidFill>
                <a:latin typeface="IBM Plex Sans Light" panose="020B0403050203000203" pitchFamily="34" charset="0"/>
              </a:rPr>
              <a:t>ansatze</a:t>
            </a:r>
            <a:r>
              <a:rPr lang="en-US" sz="4000" dirty="0">
                <a:solidFill>
                  <a:prstClr val="black"/>
                </a:solidFill>
                <a:latin typeface="IBM Plex Sans Light" panose="020B0403050203000203" pitchFamily="34" charset="0"/>
              </a:rPr>
              <a:t> (Local Unitary Cluster Jastrow)</a:t>
            </a:r>
          </a:p>
          <a:p>
            <a:pPr marL="685800" indent="-685800" defTabSz="2438338" hangingPunct="0">
              <a:buFont typeface="Arial" panose="020B0604020202020204" pitchFamily="34" charset="0"/>
              <a:buChar char="•"/>
            </a:pPr>
            <a:endParaRPr lang="en-US" sz="4000" dirty="0">
              <a:solidFill>
                <a:prstClr val="black"/>
              </a:solidFill>
              <a:latin typeface="IBM Plex Sans Light" panose="020B0403050203000203" pitchFamily="34" charset="0"/>
            </a:endParaRPr>
          </a:p>
          <a:p>
            <a:pPr marL="685800" indent="-685800" defTabSz="2438338" hangingPunct="0">
              <a:buFont typeface="Arial" panose="020B0604020202020204" pitchFamily="34" charset="0"/>
              <a:buChar char="•"/>
            </a:pPr>
            <a:r>
              <a:rPr lang="en-US" sz="4000" dirty="0">
                <a:solidFill>
                  <a:prstClr val="black"/>
                </a:solidFill>
                <a:latin typeface="IBM Plex Sans Light" panose="020B0403050203000203" pitchFamily="34" charset="0"/>
              </a:rPr>
              <a:t>Can either be optimized or initialized from approximate classical electronic structure methods</a:t>
            </a:r>
          </a:p>
        </p:txBody>
      </p:sp>
      <p:sp>
        <p:nvSpPr>
          <p:cNvPr id="30" name="TextBox 29">
            <a:extLst>
              <a:ext uri="{FF2B5EF4-FFF2-40B4-BE49-F238E27FC236}">
                <a16:creationId xmlns:a16="http://schemas.microsoft.com/office/drawing/2014/main" id="{6AB0316F-819B-DABB-73CD-A8583BDFD918}"/>
              </a:ext>
            </a:extLst>
          </p:cNvPr>
          <p:cNvSpPr txBox="1"/>
          <p:nvPr/>
        </p:nvSpPr>
        <p:spPr>
          <a:xfrm>
            <a:off x="9541638" y="1976033"/>
            <a:ext cx="9045450"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defTabSz="2438338" hangingPunct="0"/>
            <a:r>
              <a:rPr lang="en-US" sz="5000" dirty="0">
                <a:solidFill>
                  <a:srgbClr val="A56EFF"/>
                </a:solidFill>
                <a:latin typeface="IBM Plex Sans Light" panose="020B0403050203000203" pitchFamily="34" charset="0"/>
              </a:rPr>
              <a:t>With convergence guarantees</a:t>
            </a:r>
          </a:p>
          <a:p>
            <a:pPr defTabSz="2438338" hangingPunct="0"/>
            <a:endParaRPr lang="en-US" sz="5000" dirty="0">
              <a:solidFill>
                <a:srgbClr val="A56EFF"/>
              </a:solidFill>
              <a:latin typeface="IBM Plex Sans Light" panose="020B0403050203000203" pitchFamily="34" charset="0"/>
            </a:endParaRPr>
          </a:p>
          <a:p>
            <a:pPr marL="685800" indent="-685800" defTabSz="2438338" hangingPunct="0">
              <a:buFont typeface="Arial" panose="020B0604020202020204" pitchFamily="34" charset="0"/>
              <a:buChar char="•"/>
            </a:pPr>
            <a:r>
              <a:rPr lang="en-US" sz="4000" dirty="0">
                <a:solidFill>
                  <a:prstClr val="black"/>
                </a:solidFill>
                <a:latin typeface="IBM Plex Sans Light" panose="020B0403050203000203" pitchFamily="34" charset="0"/>
              </a:rPr>
              <a:t>?</a:t>
            </a:r>
          </a:p>
        </p:txBody>
      </p:sp>
      <p:sp>
        <p:nvSpPr>
          <p:cNvPr id="31" name="Title 1">
            <a:extLst>
              <a:ext uri="{FF2B5EF4-FFF2-40B4-BE49-F238E27FC236}">
                <a16:creationId xmlns:a16="http://schemas.microsoft.com/office/drawing/2014/main" id="{FF95B7F9-63C2-812B-B041-3C655ABCF1F6}"/>
              </a:ext>
            </a:extLst>
          </p:cNvPr>
          <p:cNvSpPr txBox="1">
            <a:spLocks/>
          </p:cNvSpPr>
          <p:nvPr/>
        </p:nvSpPr>
        <p:spPr>
          <a:xfrm>
            <a:off x="3756319" y="10806565"/>
            <a:ext cx="2429248" cy="134885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8800" dirty="0">
                <a:solidFill>
                  <a:prstClr val="black"/>
                </a:solidFill>
                <a:latin typeface="IBM Plex Sans Light"/>
              </a:rPr>
              <a:t>SQD</a:t>
            </a:r>
            <a:endParaRPr lang="en-US" sz="8800" dirty="0">
              <a:solidFill>
                <a:prstClr val="black"/>
              </a:solidFill>
              <a:latin typeface="Aptos Display" panose="02110004020202020204"/>
            </a:endParaRPr>
          </a:p>
        </p:txBody>
      </p:sp>
      <p:sp>
        <p:nvSpPr>
          <p:cNvPr id="32" name="Title 1">
            <a:extLst>
              <a:ext uri="{FF2B5EF4-FFF2-40B4-BE49-F238E27FC236}">
                <a16:creationId xmlns:a16="http://schemas.microsoft.com/office/drawing/2014/main" id="{4FB9FBC4-F7BD-C362-949E-0CA203881B7F}"/>
              </a:ext>
            </a:extLst>
          </p:cNvPr>
          <p:cNvSpPr txBox="1">
            <a:spLocks/>
          </p:cNvSpPr>
          <p:nvPr/>
        </p:nvSpPr>
        <p:spPr>
          <a:xfrm>
            <a:off x="12522753" y="10786323"/>
            <a:ext cx="3038036" cy="134885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8800" dirty="0">
                <a:solidFill>
                  <a:prstClr val="black"/>
                </a:solidFill>
                <a:latin typeface="IBM Plex Sans Light"/>
              </a:rPr>
              <a:t>?</a:t>
            </a:r>
            <a:endParaRPr lang="en-US" sz="8800" dirty="0">
              <a:solidFill>
                <a:prstClr val="black"/>
              </a:solidFill>
              <a:latin typeface="Aptos Display" panose="02110004020202020204"/>
            </a:endParaRPr>
          </a:p>
        </p:txBody>
      </p:sp>
      <p:sp>
        <p:nvSpPr>
          <p:cNvPr id="4" name="TextBox 3">
            <a:extLst>
              <a:ext uri="{FF2B5EF4-FFF2-40B4-BE49-F238E27FC236}">
                <a16:creationId xmlns:a16="http://schemas.microsoft.com/office/drawing/2014/main" id="{BA2820F0-F307-86E3-F05C-83EA3732D147}"/>
              </a:ext>
            </a:extLst>
          </p:cNvPr>
          <p:cNvSpPr txBox="1"/>
          <p:nvPr/>
        </p:nvSpPr>
        <p:spPr>
          <a:xfrm>
            <a:off x="803018" y="8682907"/>
            <a:ext cx="8000998" cy="141577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80" tIns="91440" rIns="182880" bIns="91440" anchor="t">
            <a:spAutoFit/>
          </a:bodyPr>
          <a:lstStyle/>
          <a:p>
            <a:pPr defTabSz="1828800">
              <a:defRPr/>
            </a:pPr>
            <a:r>
              <a:rPr lang="en-US" sz="4000" i="1" dirty="0">
                <a:latin typeface="IBM Plex Sans Light" panose="020B0403050203000203" pitchFamily="34" charset="0"/>
                <a:ea typeface="IBM Plex Sans" charset="0"/>
                <a:cs typeface="IBM Plex Sans" charset="0"/>
              </a:rPr>
              <a:t>Science Advances 11 (25), eadu9991 (2025) </a:t>
            </a:r>
            <a:endParaRPr lang="en-US" sz="4000" i="1" dirty="0">
              <a:latin typeface="IBM Plex Sans Light" panose="020B0403050203000203" pitchFamily="34" charset="0"/>
            </a:endParaRPr>
          </a:p>
        </p:txBody>
      </p:sp>
      <p:sp>
        <p:nvSpPr>
          <p:cNvPr id="2" name="Rectangle 1">
            <a:extLst>
              <a:ext uri="{FF2B5EF4-FFF2-40B4-BE49-F238E27FC236}">
                <a16:creationId xmlns:a16="http://schemas.microsoft.com/office/drawing/2014/main" id="{520B07DB-E19D-1F8B-BD2C-003B44ADA0A1}"/>
              </a:ext>
            </a:extLst>
          </p:cNvPr>
          <p:cNvSpPr/>
          <p:nvPr/>
        </p:nvSpPr>
        <p:spPr>
          <a:xfrm>
            <a:off x="11866125" y="3179644"/>
            <a:ext cx="4279392" cy="694944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Session 2</a:t>
            </a:r>
          </a:p>
        </p:txBody>
      </p:sp>
    </p:spTree>
    <p:extLst>
      <p:ext uri="{BB962C8B-B14F-4D97-AF65-F5344CB8AC3E}">
        <p14:creationId xmlns:p14="http://schemas.microsoft.com/office/powerpoint/2010/main" val="3430843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0618B-92A4-0538-5808-B4F65AB3D3A6}"/>
            </a:ext>
          </a:extLst>
        </p:cNvPr>
        <p:cNvGrpSpPr/>
        <p:nvPr/>
      </p:nvGrpSpPr>
      <p:grpSpPr>
        <a:xfrm>
          <a:off x="0" y="0"/>
          <a:ext cx="0" cy="0"/>
          <a:chOff x="0" y="0"/>
          <a:chExt cx="0" cy="0"/>
        </a:xfrm>
      </p:grpSpPr>
      <p:sp>
        <p:nvSpPr>
          <p:cNvPr id="740" name="Title 1">
            <a:extLst>
              <a:ext uri="{FF2B5EF4-FFF2-40B4-BE49-F238E27FC236}">
                <a16:creationId xmlns:a16="http://schemas.microsoft.com/office/drawing/2014/main" id="{57C076C4-F1E2-65CE-3B96-1848879B79D4}"/>
              </a:ext>
            </a:extLst>
          </p:cNvPr>
          <p:cNvSpPr txBox="1">
            <a:spLocks/>
          </p:cNvSpPr>
          <p:nvPr/>
        </p:nvSpPr>
        <p:spPr>
          <a:xfrm>
            <a:off x="1981917" y="6299200"/>
            <a:ext cx="19769328" cy="111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80000"/>
              </a:lnSpc>
              <a:spcBef>
                <a:spcPts val="0"/>
              </a:spcBef>
              <a:spcAft>
                <a:spcPts val="0"/>
              </a:spcAft>
              <a:buClrTx/>
              <a:buSzTx/>
              <a:buFontTx/>
              <a:buNone/>
              <a:tabLst/>
              <a:defRPr sz="54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defTabSz="4876676"/>
            <a:r>
              <a:rPr lang="en-US" sz="8000" b="0" spc="-340" dirty="0">
                <a:solidFill>
                  <a:srgbClr val="A56EFF"/>
                </a:solidFill>
                <a:latin typeface="IBM Plex Sans Light" panose="020B0403050203000203" pitchFamily="34" charset="0"/>
              </a:rPr>
              <a:t>Heuristic circuits</a:t>
            </a:r>
          </a:p>
        </p:txBody>
      </p:sp>
      <p:sp>
        <p:nvSpPr>
          <p:cNvPr id="3" name="TextBox 2">
            <a:extLst>
              <a:ext uri="{FF2B5EF4-FFF2-40B4-BE49-F238E27FC236}">
                <a16:creationId xmlns:a16="http://schemas.microsoft.com/office/drawing/2014/main" id="{CD68B7C0-6079-EA02-C8E5-51271CF78B9D}"/>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Tree>
    <p:extLst>
      <p:ext uri="{BB962C8B-B14F-4D97-AF65-F5344CB8AC3E}">
        <p14:creationId xmlns:p14="http://schemas.microsoft.com/office/powerpoint/2010/main" val="329961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416793-1D53-5697-EC70-9E028F902F2A}"/>
              </a:ext>
            </a:extLst>
          </p:cNvPr>
          <p:cNvPicPr>
            <a:picLocks noChangeAspect="1"/>
          </p:cNvPicPr>
          <p:nvPr/>
        </p:nvPicPr>
        <p:blipFill>
          <a:blip r:embed="rId3"/>
          <a:stretch>
            <a:fillRect/>
          </a:stretch>
        </p:blipFill>
        <p:spPr>
          <a:xfrm>
            <a:off x="2141039" y="1824018"/>
            <a:ext cx="20305060" cy="10579340"/>
          </a:xfrm>
          <a:prstGeom prst="rect">
            <a:avLst/>
          </a:prstGeom>
        </p:spPr>
      </p:pic>
      <p:sp>
        <p:nvSpPr>
          <p:cNvPr id="4" name="TextBox 3">
            <a:extLst>
              <a:ext uri="{FF2B5EF4-FFF2-40B4-BE49-F238E27FC236}">
                <a16:creationId xmlns:a16="http://schemas.microsoft.com/office/drawing/2014/main" id="{0B5E3759-82E7-AA66-0113-57037FFC011D}"/>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 name="Title 1">
            <a:extLst>
              <a:ext uri="{FF2B5EF4-FFF2-40B4-BE49-F238E27FC236}">
                <a16:creationId xmlns:a16="http://schemas.microsoft.com/office/drawing/2014/main" id="{38EEC878-19FC-56BA-C8B8-9D7CFD8FDF2F}"/>
              </a:ext>
            </a:extLst>
          </p:cNvPr>
          <p:cNvSpPr txBox="1">
            <a:spLocks/>
          </p:cNvSpPr>
          <p:nvPr/>
        </p:nvSpPr>
        <p:spPr>
          <a:xfrm>
            <a:off x="349059" y="384049"/>
            <a:ext cx="24063960" cy="1452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2437912" rtl="0" eaLnBrk="1" latinLnBrk="0" hangingPunct="1">
              <a:lnSpc>
                <a:spcPct val="90000"/>
              </a:lnSpc>
              <a:spcBef>
                <a:spcPts val="0"/>
              </a:spcBef>
              <a:spcAft>
                <a:spcPts val="0"/>
              </a:spcAft>
              <a:buClrTx/>
              <a:buSzTx/>
              <a:buFontTx/>
              <a:buNone/>
              <a:tabLst/>
              <a:defRPr sz="54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2437424"/>
            <a:r>
              <a:rPr lang="en-US" sz="8000" dirty="0">
                <a:solidFill>
                  <a:srgbClr val="A56EFF"/>
                </a:solidFill>
                <a:latin typeface="IBM Plex Sans Light"/>
              </a:rPr>
              <a:t>Circuits for chemistry: Local Unitary Cluster Jastrow </a:t>
            </a:r>
          </a:p>
        </p:txBody>
      </p:sp>
      <p:sp>
        <p:nvSpPr>
          <p:cNvPr id="6" name="*Motta, Sung, Birgitta Whaley, Head-Gordon, Shee, Bridging physical intuition and hardware efficiency for correlated electronic states: the local unitary cluster Jastrow ansatz for electronic structure. Chem. Sci. 14, 40, 11213-11227 (2023).">
            <a:extLst>
              <a:ext uri="{FF2B5EF4-FFF2-40B4-BE49-F238E27FC236}">
                <a16:creationId xmlns:a16="http://schemas.microsoft.com/office/drawing/2014/main" id="{4C6F4755-843E-00E1-0B12-CC75E0C431B0}"/>
              </a:ext>
            </a:extLst>
          </p:cNvPr>
          <p:cNvSpPr txBox="1"/>
          <p:nvPr/>
        </p:nvSpPr>
        <p:spPr>
          <a:xfrm>
            <a:off x="9890910" y="12972110"/>
            <a:ext cx="14522110" cy="719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defTabSz="1828800">
              <a:lnSpc>
                <a:spcPct val="150000"/>
              </a:lnSpc>
              <a:defRPr>
                <a:solidFill>
                  <a:srgbClr val="000000"/>
                </a:solidFill>
                <a:latin typeface="IBM Plex Sans"/>
                <a:ea typeface="IBM Plex Sans"/>
                <a:cs typeface="IBM Plex Sans"/>
                <a:sym typeface="IBM Plex Sans"/>
              </a:defRPr>
            </a:pPr>
            <a:r>
              <a:rPr sz="3000" dirty="0">
                <a:solidFill>
                  <a:srgbClr val="E97132">
                    <a:lumMod val="75000"/>
                  </a:srgbClr>
                </a:solidFill>
                <a:latin typeface="IBM Plex Sans"/>
                <a:sym typeface="IBM Plex Sans"/>
              </a:rPr>
              <a:t>Motta, Sung, Whaley, Head-Gordon, </a:t>
            </a:r>
            <a:r>
              <a:rPr sz="3000" dirty="0" err="1">
                <a:solidFill>
                  <a:srgbClr val="E97132">
                    <a:lumMod val="75000"/>
                  </a:srgbClr>
                </a:solidFill>
                <a:latin typeface="IBM Plex Sans"/>
                <a:sym typeface="IBM Plex Sans"/>
              </a:rPr>
              <a:t>Shee</a:t>
            </a:r>
            <a:r>
              <a:rPr sz="3000" dirty="0">
                <a:solidFill>
                  <a:srgbClr val="E97132">
                    <a:lumMod val="75000"/>
                  </a:srgbClr>
                </a:solidFill>
                <a:latin typeface="IBM Plex Sans"/>
                <a:sym typeface="IBM Plex Sans"/>
              </a:rPr>
              <a:t>, Chem. Sci. 14, 40, 11213-11227 (2023)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9FF049-4472-678D-5600-670B70C286A9}"/>
              </a:ext>
            </a:extLst>
          </p:cNvPr>
          <p:cNvPicPr>
            <a:picLocks noChangeAspect="1"/>
          </p:cNvPicPr>
          <p:nvPr/>
        </p:nvPicPr>
        <p:blipFill>
          <a:blip r:embed="rId3"/>
          <a:stretch>
            <a:fillRect/>
          </a:stretch>
        </p:blipFill>
        <p:spPr>
          <a:xfrm>
            <a:off x="2048653" y="1543589"/>
            <a:ext cx="20289868" cy="11368886"/>
          </a:xfrm>
          <a:prstGeom prst="rect">
            <a:avLst/>
          </a:prstGeom>
        </p:spPr>
      </p:pic>
      <p:sp>
        <p:nvSpPr>
          <p:cNvPr id="5" name="TextBox 4">
            <a:extLst>
              <a:ext uri="{FF2B5EF4-FFF2-40B4-BE49-F238E27FC236}">
                <a16:creationId xmlns:a16="http://schemas.microsoft.com/office/drawing/2014/main" id="{3BCDC6A6-D04E-7632-328F-4B4421BC0F4B}"/>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 name="Title 1">
            <a:extLst>
              <a:ext uri="{FF2B5EF4-FFF2-40B4-BE49-F238E27FC236}">
                <a16:creationId xmlns:a16="http://schemas.microsoft.com/office/drawing/2014/main" id="{F172D22C-7F57-8CAE-45C1-2B95F14E5190}"/>
              </a:ext>
            </a:extLst>
          </p:cNvPr>
          <p:cNvSpPr txBox="1">
            <a:spLocks/>
          </p:cNvSpPr>
          <p:nvPr/>
        </p:nvSpPr>
        <p:spPr>
          <a:xfrm>
            <a:off x="349059" y="384049"/>
            <a:ext cx="24063960" cy="1452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2437912" rtl="0" eaLnBrk="1" latinLnBrk="0" hangingPunct="1">
              <a:lnSpc>
                <a:spcPct val="90000"/>
              </a:lnSpc>
              <a:spcBef>
                <a:spcPts val="0"/>
              </a:spcBef>
              <a:spcAft>
                <a:spcPts val="0"/>
              </a:spcAft>
              <a:buClrTx/>
              <a:buSzTx/>
              <a:buFontTx/>
              <a:buNone/>
              <a:tabLst/>
              <a:defRPr sz="54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2437424"/>
            <a:r>
              <a:rPr lang="en-US" sz="8000" dirty="0">
                <a:solidFill>
                  <a:srgbClr val="A56EFF"/>
                </a:solidFill>
                <a:latin typeface="IBM Plex Sans Light"/>
              </a:rPr>
              <a:t>Circuits for chemistry: Local Unitary Cluster Jastrow </a:t>
            </a:r>
          </a:p>
        </p:txBody>
      </p:sp>
      <p:sp>
        <p:nvSpPr>
          <p:cNvPr id="6" name="TextBox 5">
            <a:extLst>
              <a:ext uri="{FF2B5EF4-FFF2-40B4-BE49-F238E27FC236}">
                <a16:creationId xmlns:a16="http://schemas.microsoft.com/office/drawing/2014/main" id="{A2A03030-8DC3-4D3C-B922-ED5D489A0543}"/>
              </a:ext>
            </a:extLst>
          </p:cNvPr>
          <p:cNvSpPr txBox="1"/>
          <p:nvPr/>
        </p:nvSpPr>
        <p:spPr>
          <a:xfrm>
            <a:off x="16384590" y="12973766"/>
            <a:ext cx="8000998"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80" tIns="91440" rIns="182880" bIns="91440" anchor="t">
            <a:spAutoFit/>
          </a:bodyPr>
          <a:lstStyle/>
          <a:p>
            <a:pPr defTabSz="1828800">
              <a:defRPr/>
            </a:pPr>
            <a:r>
              <a:rPr lang="en-US" sz="3000" dirty="0">
                <a:solidFill>
                  <a:srgbClr val="E97132">
                    <a:lumMod val="75000"/>
                  </a:srgbClr>
                </a:solidFill>
                <a:latin typeface="IBM Plex Sans Light" panose="020B0403050203000203" pitchFamily="34" charset="0"/>
                <a:ea typeface="IBM Plex Sans" charset="0"/>
                <a:cs typeface="IBM Plex Sans" charset="0"/>
              </a:rPr>
              <a:t>Science Advances 11 (25), eadu9991 (2025) </a:t>
            </a:r>
            <a:endParaRPr lang="en-US" sz="3000" dirty="0">
              <a:solidFill>
                <a:srgbClr val="E97132">
                  <a:lumMod val="75000"/>
                </a:srgbClr>
              </a:solidFill>
              <a:latin typeface="IBM Plex Sans Light" panose="020B0403050203000203" pitchFamily="34" charset="0"/>
            </a:endParaRPr>
          </a:p>
        </p:txBody>
      </p:sp>
    </p:spTree>
    <p:extLst>
      <p:ext uri="{BB962C8B-B14F-4D97-AF65-F5344CB8AC3E}">
        <p14:creationId xmlns:p14="http://schemas.microsoft.com/office/powerpoint/2010/main" val="863869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0091A-C68D-2BBF-79BC-07CE36DDBA9F}"/>
            </a:ext>
          </a:extLst>
        </p:cNvPr>
        <p:cNvGrpSpPr/>
        <p:nvPr/>
      </p:nvGrpSpPr>
      <p:grpSpPr>
        <a:xfrm>
          <a:off x="0" y="0"/>
          <a:ext cx="0" cy="0"/>
          <a:chOff x="0" y="0"/>
          <a:chExt cx="0" cy="0"/>
        </a:xfrm>
      </p:grpSpPr>
      <p:sp>
        <p:nvSpPr>
          <p:cNvPr id="975" name="Title 1">
            <a:extLst>
              <a:ext uri="{FF2B5EF4-FFF2-40B4-BE49-F238E27FC236}">
                <a16:creationId xmlns:a16="http://schemas.microsoft.com/office/drawing/2014/main" id="{EA031197-BF81-214B-A5D6-F236FB9369D9}"/>
              </a:ext>
            </a:extLst>
          </p:cNvPr>
          <p:cNvSpPr txBox="1">
            <a:spLocks noGrp="1"/>
          </p:cNvSpPr>
          <p:nvPr>
            <p:ph type="title" idx="4294967295"/>
          </p:nvPr>
        </p:nvSpPr>
        <p:spPr>
          <a:xfrm>
            <a:off x="553295" y="121202"/>
            <a:ext cx="22044992" cy="1115392"/>
          </a:xfrm>
          <a:prstGeom prst="rect">
            <a:avLst/>
          </a:prstGeom>
        </p:spPr>
        <p:txBody>
          <a:bodyPr>
            <a:normAutofit/>
          </a:bodyPr>
          <a:lstStyle>
            <a:lvl1pPr>
              <a:defRPr sz="5400"/>
            </a:lvl1pPr>
          </a:lstStyle>
          <a:p>
            <a:r>
              <a:rPr lang="en-US" sz="6000" dirty="0">
                <a:solidFill>
                  <a:srgbClr val="A56EFF"/>
                </a:solidFill>
                <a:latin typeface="IBM Plex Sans Light" panose="020B0403050203000203" pitchFamily="34" charset="0"/>
              </a:rPr>
              <a:t>Brute-force requirements for chemistry and materials</a:t>
            </a:r>
            <a:endParaRPr sz="6000" dirty="0">
              <a:solidFill>
                <a:srgbClr val="A56EFF"/>
              </a:solidFill>
              <a:latin typeface="IBM Plex Sans Light" panose="020B0403050203000203" pitchFamily="34" charset="0"/>
            </a:endParaRPr>
          </a:p>
        </p:txBody>
      </p:sp>
      <p:graphicFrame>
        <p:nvGraphicFramePr>
          <p:cNvPr id="16" name="Table 15">
            <a:extLst>
              <a:ext uri="{FF2B5EF4-FFF2-40B4-BE49-F238E27FC236}">
                <a16:creationId xmlns:a16="http://schemas.microsoft.com/office/drawing/2014/main" id="{67302D6D-1BCD-CF08-C338-ED0FFE7E2EB3}"/>
              </a:ext>
            </a:extLst>
          </p:cNvPr>
          <p:cNvGraphicFramePr>
            <a:graphicFrameLocks noGrp="1"/>
          </p:cNvGraphicFramePr>
          <p:nvPr>
            <p:extLst>
              <p:ext uri="{D42A27DB-BD31-4B8C-83A1-F6EECF244321}">
                <p14:modId xmlns:p14="http://schemas.microsoft.com/office/powerpoint/2010/main" val="2048753644"/>
              </p:ext>
            </p:extLst>
          </p:nvPr>
        </p:nvGraphicFramePr>
        <p:xfrm>
          <a:off x="667925" y="1737614"/>
          <a:ext cx="16373996" cy="9465448"/>
        </p:xfrm>
        <a:graphic>
          <a:graphicData uri="http://schemas.openxmlformats.org/drawingml/2006/table">
            <a:tbl>
              <a:tblPr firstRow="1" bandRow="1">
                <a:tableStyleId>{5940675A-B579-460E-94D1-54222C63F5DA}</a:tableStyleId>
              </a:tblPr>
              <a:tblGrid>
                <a:gridCol w="3508602">
                  <a:extLst>
                    <a:ext uri="{9D8B030D-6E8A-4147-A177-3AD203B41FA5}">
                      <a16:colId xmlns:a16="http://schemas.microsoft.com/office/drawing/2014/main" val="1222589710"/>
                    </a:ext>
                  </a:extLst>
                </a:gridCol>
                <a:gridCol w="3508602">
                  <a:extLst>
                    <a:ext uri="{9D8B030D-6E8A-4147-A177-3AD203B41FA5}">
                      <a16:colId xmlns:a16="http://schemas.microsoft.com/office/drawing/2014/main" val="2181769059"/>
                    </a:ext>
                  </a:extLst>
                </a:gridCol>
                <a:gridCol w="2317610">
                  <a:extLst>
                    <a:ext uri="{9D8B030D-6E8A-4147-A177-3AD203B41FA5}">
                      <a16:colId xmlns:a16="http://schemas.microsoft.com/office/drawing/2014/main" val="1461641341"/>
                    </a:ext>
                  </a:extLst>
                </a:gridCol>
                <a:gridCol w="3959622">
                  <a:extLst>
                    <a:ext uri="{9D8B030D-6E8A-4147-A177-3AD203B41FA5}">
                      <a16:colId xmlns:a16="http://schemas.microsoft.com/office/drawing/2014/main" val="1379450533"/>
                    </a:ext>
                  </a:extLst>
                </a:gridCol>
                <a:gridCol w="3079560">
                  <a:extLst>
                    <a:ext uri="{9D8B030D-6E8A-4147-A177-3AD203B41FA5}">
                      <a16:colId xmlns:a16="http://schemas.microsoft.com/office/drawing/2014/main" val="642913266"/>
                    </a:ext>
                  </a:extLst>
                </a:gridCol>
              </a:tblGrid>
              <a:tr h="1310640">
                <a:tc>
                  <a:txBody>
                    <a:bodyPr/>
                    <a:lstStyle/>
                    <a:p>
                      <a:pPr algn="ctr"/>
                      <a:r>
                        <a:rPr lang="en-US" sz="4000" b="1" i="0" dirty="0">
                          <a:solidFill>
                            <a:schemeClr val="bg2">
                              <a:lumMod val="10000"/>
                            </a:schemeClr>
                          </a:solidFill>
                          <a:latin typeface="IBM Plex Sans Light" panose="020B0403050203000203" pitchFamily="34" charset="0"/>
                        </a:rPr>
                        <a:t>Systems</a:t>
                      </a:r>
                    </a:p>
                  </a:txBody>
                  <a:tcPr anchor="ctr">
                    <a:solidFill>
                      <a:schemeClr val="bg1">
                        <a:lumMod val="85000"/>
                      </a:schemeClr>
                    </a:solidFill>
                  </a:tcPr>
                </a:tc>
                <a:tc>
                  <a:txBody>
                    <a:bodyPr/>
                    <a:lstStyle/>
                    <a:p>
                      <a:pPr algn="ctr"/>
                      <a:r>
                        <a:rPr lang="en-US" sz="4000" b="1" i="0" dirty="0">
                          <a:solidFill>
                            <a:schemeClr val="bg2">
                              <a:lumMod val="10000"/>
                            </a:schemeClr>
                          </a:solidFill>
                          <a:latin typeface="IBM Plex Sans Light" panose="020B0403050203000203" pitchFamily="34" charset="0"/>
                        </a:rPr>
                        <a:t>Basis</a:t>
                      </a:r>
                    </a:p>
                  </a:txBody>
                  <a:tcPr anchor="ctr">
                    <a:solidFill>
                      <a:schemeClr val="bg1">
                        <a:lumMod val="85000"/>
                      </a:schemeClr>
                    </a:solidFill>
                  </a:tcPr>
                </a:tc>
                <a:tc>
                  <a:txBody>
                    <a:bodyPr/>
                    <a:lstStyle/>
                    <a:p>
                      <a:pPr algn="ctr"/>
                      <a:r>
                        <a:rPr lang="en-US" sz="4000" b="1" i="0" dirty="0">
                          <a:solidFill>
                            <a:schemeClr val="bg2">
                              <a:lumMod val="10000"/>
                            </a:schemeClr>
                          </a:solidFill>
                          <a:latin typeface="IBM Plex Sans Light" panose="020B0403050203000203" pitchFamily="34" charset="0"/>
                        </a:rPr>
                        <a:t>Qubits</a:t>
                      </a:r>
                    </a:p>
                  </a:txBody>
                  <a:tcPr anchor="ctr">
                    <a:solidFill>
                      <a:schemeClr val="bg1">
                        <a:lumMod val="85000"/>
                      </a:schemeClr>
                    </a:solidFill>
                  </a:tcPr>
                </a:tc>
                <a:tc>
                  <a:txBody>
                    <a:bodyPr/>
                    <a:lstStyle/>
                    <a:p>
                      <a:pPr algn="ctr"/>
                      <a:r>
                        <a:rPr lang="en-US" sz="4000" b="1" i="0" dirty="0">
                          <a:solidFill>
                            <a:schemeClr val="tx1"/>
                          </a:solidFill>
                          <a:latin typeface="IBM Plex Sans Light" panose="020B0403050203000203" pitchFamily="34" charset="0"/>
                        </a:rPr>
                        <a:t>Memory vector storage</a:t>
                      </a:r>
                    </a:p>
                  </a:txBody>
                  <a:tcPr anchor="ctr">
                    <a:solidFill>
                      <a:srgbClr val="CCC9FC"/>
                    </a:solidFill>
                  </a:tcPr>
                </a:tc>
                <a:tc>
                  <a:txBody>
                    <a:bodyPr/>
                    <a:lstStyle/>
                    <a:p>
                      <a:pPr algn="ctr"/>
                      <a:r>
                        <a:rPr lang="en-US" sz="4000" b="1" i="0" dirty="0">
                          <a:solidFill>
                            <a:schemeClr val="bg2">
                              <a:lumMod val="10000"/>
                            </a:schemeClr>
                          </a:solidFill>
                          <a:latin typeface="IBM Plex Sans Light" panose="020B0403050203000203" pitchFamily="34" charset="0"/>
                        </a:rPr>
                        <a:t>Reference </a:t>
                      </a:r>
                    </a:p>
                  </a:txBody>
                  <a:tcPr anchor="ctr">
                    <a:solidFill>
                      <a:schemeClr val="bg1">
                        <a:lumMod val="85000"/>
                      </a:schemeClr>
                    </a:solidFill>
                  </a:tcPr>
                </a:tc>
                <a:extLst>
                  <a:ext uri="{0D108BD9-81ED-4DB2-BD59-A6C34878D82A}">
                    <a16:rowId xmlns:a16="http://schemas.microsoft.com/office/drawing/2014/main" val="655555215"/>
                  </a:ext>
                </a:extLst>
              </a:tr>
              <a:tr h="1101996">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2400" b="1" i="0" dirty="0" err="1">
                          <a:solidFill>
                            <a:schemeClr val="bg2">
                              <a:lumMod val="10000"/>
                            </a:schemeClr>
                          </a:solidFill>
                          <a:effectLst/>
                          <a:latin typeface="IBM Plex Sans Light" panose="020B0403050203000203" pitchFamily="34" charset="0"/>
                        </a:rPr>
                        <a:t>BeH</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2400" b="1" i="0" baseline="0" dirty="0">
                          <a:solidFill>
                            <a:schemeClr val="bg2">
                              <a:lumMod val="10000"/>
                            </a:schemeClr>
                          </a:solidFill>
                          <a:latin typeface="IBM Plex Sans Light" panose="020B0403050203000203" pitchFamily="34" charset="0"/>
                        </a:rPr>
                        <a:t>STO-3G</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6</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1KiB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bg2">
                              <a:lumMod val="10000"/>
                            </a:schemeClr>
                          </a:solidFill>
                          <a:latin typeface="IBM Plex Sans Light" panose="020B0403050203000203" pitchFamily="34" charset="0"/>
                        </a:rPr>
                        <a:t>Nature 549, 242 (2017)</a:t>
                      </a:r>
                    </a:p>
                  </a:txBody>
                  <a:tcPr anchor="ctr">
                    <a:noFill/>
                  </a:tcPr>
                </a:tc>
                <a:extLst>
                  <a:ext uri="{0D108BD9-81ED-4DB2-BD59-A6C34878D82A}">
                    <a16:rowId xmlns:a16="http://schemas.microsoft.com/office/drawing/2014/main" val="3185287075"/>
                  </a:ext>
                </a:extLst>
              </a:tr>
              <a:tr h="1101996">
                <a:tc>
                  <a:txBody>
                    <a:bodyPr/>
                    <a:lstStyle/>
                    <a:p>
                      <a:pPr algn="ctr"/>
                      <a:r>
                        <a:rPr lang="en-US" sz="2400" b="1" i="0" dirty="0">
                          <a:solidFill>
                            <a:schemeClr val="bg2">
                              <a:lumMod val="10000"/>
                            </a:schemeClr>
                          </a:solidFill>
                          <a:effectLst/>
                          <a:latin typeface="IBM Plex Sans Light" panose="020B0403050203000203" pitchFamily="34" charset="0"/>
                        </a:rPr>
                        <a:t>Fe</a:t>
                      </a:r>
                      <a:r>
                        <a:rPr lang="en-US" sz="2400" b="1" i="0" baseline="-25000" dirty="0">
                          <a:solidFill>
                            <a:schemeClr val="bg2">
                              <a:lumMod val="10000"/>
                            </a:schemeClr>
                          </a:solidFill>
                          <a:effectLst/>
                          <a:latin typeface="IBM Plex Sans Light" panose="020B0403050203000203" pitchFamily="34" charset="0"/>
                        </a:rPr>
                        <a:t>2</a:t>
                      </a:r>
                      <a:r>
                        <a:rPr lang="en-US" sz="2400" b="1" i="0" dirty="0">
                          <a:solidFill>
                            <a:schemeClr val="bg2">
                              <a:lumMod val="10000"/>
                            </a:schemeClr>
                          </a:solidFill>
                          <a:effectLst/>
                          <a:latin typeface="IBM Plex Sans Light" panose="020B0403050203000203" pitchFamily="34" charset="0"/>
                        </a:rPr>
                        <a:t>S</a:t>
                      </a:r>
                      <a:r>
                        <a:rPr lang="en-US" sz="2400" b="1" i="0" baseline="-25000" dirty="0">
                          <a:solidFill>
                            <a:schemeClr val="bg2">
                              <a:lumMod val="10000"/>
                            </a:schemeClr>
                          </a:solidFill>
                          <a:effectLst/>
                          <a:latin typeface="IBM Plex Sans Light" panose="020B0403050203000203" pitchFamily="34" charset="0"/>
                        </a:rPr>
                        <a:t>2</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effectLst/>
                          <a:latin typeface="IBM Plex Sans Light" panose="020B0403050203000203" pitchFamily="34" charset="0"/>
                        </a:rPr>
                        <a:t>Cc-</a:t>
                      </a:r>
                      <a:r>
                        <a:rPr lang="en-US" sz="2400" b="1" i="0" dirty="0" err="1">
                          <a:solidFill>
                            <a:schemeClr val="bg2">
                              <a:lumMod val="10000"/>
                            </a:schemeClr>
                          </a:solidFill>
                          <a:effectLst/>
                          <a:latin typeface="IBM Plex Sans Light" panose="020B0403050203000203" pitchFamily="34" charset="0"/>
                        </a:rPr>
                        <a:t>pvtz</a:t>
                      </a:r>
                      <a:r>
                        <a:rPr lang="en-US" sz="2400" b="1" i="0" dirty="0">
                          <a:solidFill>
                            <a:schemeClr val="bg2">
                              <a:lumMod val="10000"/>
                            </a:schemeClr>
                          </a:solidFill>
                          <a:effectLst/>
                          <a:latin typeface="IBM Plex Sans Light" panose="020B0403050203000203" pitchFamily="34" charset="0"/>
                        </a:rPr>
                        <a:t> (DKH) </a:t>
                      </a:r>
                      <a:endParaRPr lang="en-US" sz="2400" b="1" i="0" baseline="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40 </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2 GiB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noFill/>
                  </a:tcPr>
                </a:tc>
                <a:extLst>
                  <a:ext uri="{0D108BD9-81ED-4DB2-BD59-A6C34878D82A}">
                    <a16:rowId xmlns:a16="http://schemas.microsoft.com/office/drawing/2014/main" val="3820167654"/>
                  </a:ext>
                </a:extLst>
              </a:tr>
              <a:tr h="1200446">
                <a:tc>
                  <a:txBody>
                    <a:bodyPr/>
                    <a:lstStyle/>
                    <a:p>
                      <a:pPr algn="ctr"/>
                      <a:r>
                        <a:rPr lang="en-US" sz="2400" b="1" i="0" baseline="0" dirty="0">
                          <a:solidFill>
                            <a:schemeClr val="bg2">
                              <a:lumMod val="10000"/>
                            </a:schemeClr>
                          </a:solidFill>
                          <a:latin typeface="IBM Plex Sans Light" panose="020B0403050203000203" pitchFamily="34" charset="0"/>
                        </a:rPr>
                        <a:t>N</a:t>
                      </a:r>
                      <a:r>
                        <a:rPr lang="en-US" sz="2400" b="1" i="0" baseline="-25000" dirty="0">
                          <a:solidFill>
                            <a:schemeClr val="bg2">
                              <a:lumMod val="10000"/>
                            </a:schemeClr>
                          </a:solidFill>
                          <a:latin typeface="IBM Plex Sans Light" panose="020B0403050203000203" pitchFamily="34" charset="0"/>
                        </a:rPr>
                        <a:t>2</a:t>
                      </a:r>
                    </a:p>
                  </a:txBody>
                  <a:tcPr anchor="ctr">
                    <a:noFill/>
                  </a:tcPr>
                </a:tc>
                <a:tc>
                  <a:txBody>
                    <a:bodyPr/>
                    <a:lstStyle/>
                    <a:p>
                      <a:pPr algn="ctr"/>
                      <a:r>
                        <a:rPr lang="en-US" sz="2400" b="1" i="0" dirty="0">
                          <a:solidFill>
                            <a:schemeClr val="bg2">
                              <a:lumMod val="10000"/>
                            </a:schemeClr>
                          </a:solidFill>
                          <a:effectLst/>
                          <a:latin typeface="IBM Plex Sans Light" panose="020B0403050203000203" pitchFamily="34" charset="0"/>
                        </a:rPr>
                        <a:t>Cc-</a:t>
                      </a:r>
                      <a:r>
                        <a:rPr lang="en-US" sz="2400" b="1" i="0" dirty="0" err="1">
                          <a:solidFill>
                            <a:schemeClr val="bg2">
                              <a:lumMod val="10000"/>
                            </a:schemeClr>
                          </a:solidFill>
                          <a:effectLst/>
                          <a:latin typeface="IBM Plex Sans Light" panose="020B0403050203000203" pitchFamily="34" charset="0"/>
                        </a:rPr>
                        <a:t>pvdz</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52</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33 GiB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noFill/>
                  </a:tcPr>
                </a:tc>
                <a:extLst>
                  <a:ext uri="{0D108BD9-81ED-4DB2-BD59-A6C34878D82A}">
                    <a16:rowId xmlns:a16="http://schemas.microsoft.com/office/drawing/2014/main" val="1747612586"/>
                  </a:ext>
                </a:extLst>
              </a:tr>
              <a:tr h="1492022">
                <a:tc>
                  <a:txBody>
                    <a:bodyPr/>
                    <a:lstStyle/>
                    <a:p>
                      <a:pPr algn="ctr"/>
                      <a:r>
                        <a:rPr lang="en-US" sz="2400" b="1" i="0" baseline="0" dirty="0">
                          <a:solidFill>
                            <a:srgbClr val="C00000"/>
                          </a:solidFill>
                          <a:latin typeface="IBM Plex Sans Light" panose="020B0403050203000203" pitchFamily="34" charset="0"/>
                        </a:rPr>
                        <a:t>C</a:t>
                      </a:r>
                      <a:r>
                        <a:rPr lang="en-US" sz="2400" b="1" i="0" baseline="-25000" dirty="0">
                          <a:solidFill>
                            <a:srgbClr val="C00000"/>
                          </a:solidFill>
                          <a:latin typeface="IBM Plex Sans Light" panose="020B0403050203000203" pitchFamily="34" charset="0"/>
                        </a:rPr>
                        <a:t>3</a:t>
                      </a:r>
                      <a:r>
                        <a:rPr lang="en-US" sz="2400" b="1" i="0" baseline="0" dirty="0">
                          <a:solidFill>
                            <a:srgbClr val="C00000"/>
                          </a:solidFill>
                          <a:latin typeface="IBM Plex Sans Light" panose="020B0403050203000203" pitchFamily="34" charset="0"/>
                        </a:rPr>
                        <a:t>H</a:t>
                      </a:r>
                      <a:r>
                        <a:rPr lang="en-US" sz="2400" b="1" i="0" baseline="-25000" dirty="0">
                          <a:solidFill>
                            <a:srgbClr val="C00000"/>
                          </a:solidFill>
                          <a:latin typeface="IBM Plex Sans Light" panose="020B0403050203000203" pitchFamily="34" charset="0"/>
                        </a:rPr>
                        <a:t>8</a:t>
                      </a:r>
                    </a:p>
                  </a:txBody>
                  <a:tcPr anchor="ctr">
                    <a:noFill/>
                  </a:tcPr>
                </a:tc>
                <a:tc>
                  <a:txBody>
                    <a:bodyPr/>
                    <a:lstStyle/>
                    <a:p>
                      <a:pPr algn="ctr"/>
                      <a:r>
                        <a:rPr lang="en-US" sz="2400" b="1" i="0" baseline="0" dirty="0">
                          <a:solidFill>
                            <a:srgbClr val="C00000"/>
                          </a:solidFill>
                          <a:latin typeface="IBM Plex Sans Light" panose="020B0403050203000203" pitchFamily="34" charset="0"/>
                        </a:rPr>
                        <a:t>STO-3G</a:t>
                      </a:r>
                    </a:p>
                  </a:txBody>
                  <a:tcPr anchor="ctr">
                    <a:noFill/>
                  </a:tcPr>
                </a:tc>
                <a:tc>
                  <a:txBody>
                    <a:bodyPr/>
                    <a:lstStyle/>
                    <a:p>
                      <a:pPr algn="ctr"/>
                      <a:r>
                        <a:rPr lang="en-US" sz="2400" b="1" i="0" dirty="0">
                          <a:solidFill>
                            <a:srgbClr val="C00000"/>
                          </a:solidFill>
                          <a:latin typeface="IBM Plex Sans Light" panose="020B0403050203000203" pitchFamily="34" charset="0"/>
                        </a:rPr>
                        <a:t>Classical</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rgbClr val="C00000"/>
                          </a:solidFill>
                          <a:latin typeface="IBM Plex Sans Light" panose="020B0403050203000203" pitchFamily="34" charset="0"/>
                        </a:rPr>
                        <a:t>7TiB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u="none" strike="noStrike" cap="none" spc="0" baseline="0" dirty="0">
                          <a:solidFill>
                            <a:srgbClr val="C00000"/>
                          </a:solidFill>
                          <a:effectLst/>
                          <a:uFillTx/>
                          <a:latin typeface="IBM Plex Sans Light" panose="020B0403050203000203" pitchFamily="34" charset="0"/>
                          <a:ea typeface="+mn-ea"/>
                          <a:cs typeface="+mn-cs"/>
                          <a:sym typeface="Helvetica Neue"/>
                        </a:rPr>
                        <a:t>J. Chem. Theory </a:t>
                      </a:r>
                      <a:r>
                        <a:rPr lang="en-US" sz="2400" b="1" i="1" u="none" strike="noStrike" cap="none" spc="0" baseline="0" dirty="0" err="1">
                          <a:solidFill>
                            <a:srgbClr val="C00000"/>
                          </a:solidFill>
                          <a:effectLst/>
                          <a:uFillTx/>
                          <a:latin typeface="IBM Plex Sans Light" panose="020B0403050203000203" pitchFamily="34" charset="0"/>
                          <a:ea typeface="+mn-ea"/>
                          <a:cs typeface="+mn-cs"/>
                          <a:sym typeface="Helvetica Neue"/>
                        </a:rPr>
                        <a:t>Comput</a:t>
                      </a:r>
                      <a:r>
                        <a:rPr lang="en-US" sz="2400" b="1" i="1" u="none" strike="noStrike" cap="none" spc="0" baseline="0" dirty="0">
                          <a:solidFill>
                            <a:srgbClr val="C00000"/>
                          </a:solidFill>
                          <a:effectLst/>
                          <a:uFillTx/>
                          <a:latin typeface="IBM Plex Sans Light" panose="020B0403050203000203" pitchFamily="34" charset="0"/>
                          <a:ea typeface="+mn-ea"/>
                          <a:cs typeface="+mn-cs"/>
                          <a:sym typeface="Helvetica Neue"/>
                        </a:rPr>
                        <a:t>. 20, 1185 (2024) </a:t>
                      </a:r>
                      <a:r>
                        <a:rPr lang="en-US" sz="2400" b="1" i="1" dirty="0">
                          <a:solidFill>
                            <a:srgbClr val="C00000"/>
                          </a:solidFill>
                          <a:latin typeface="IBM Plex Sans Light" panose="020B0403050203000203" pitchFamily="34" charset="0"/>
                        </a:rPr>
                        <a:t> </a:t>
                      </a:r>
                    </a:p>
                  </a:txBody>
                  <a:tcPr anchor="ctr">
                    <a:noFill/>
                  </a:tcPr>
                </a:tc>
                <a:extLst>
                  <a:ext uri="{0D108BD9-81ED-4DB2-BD59-A6C34878D82A}">
                    <a16:rowId xmlns:a16="http://schemas.microsoft.com/office/drawing/2014/main" val="276375479"/>
                  </a:ext>
                </a:extLst>
              </a:tr>
              <a:tr h="1078176">
                <a:tc>
                  <a:txBody>
                    <a:bodyPr/>
                    <a:lstStyle/>
                    <a:p>
                      <a:pPr algn="ctr"/>
                      <a:r>
                        <a:rPr lang="en-US" sz="2400" b="1" i="0" baseline="0" dirty="0">
                          <a:solidFill>
                            <a:schemeClr val="bg2">
                              <a:lumMod val="10000"/>
                            </a:schemeClr>
                          </a:solidFill>
                          <a:latin typeface="IBM Plex Sans Light" panose="020B0403050203000203" pitchFamily="34" charset="0"/>
                        </a:rPr>
                        <a:t>Fugaku Storage </a:t>
                      </a:r>
                    </a:p>
                  </a:txBody>
                  <a:tcPr anchor="ctr">
                    <a:noFill/>
                  </a:tcPr>
                </a:tc>
                <a:tc>
                  <a:txBody>
                    <a:bodyPr/>
                    <a:lstStyle/>
                    <a:p>
                      <a:pPr algn="ctr"/>
                      <a:r>
                        <a:rPr lang="en-US" sz="2400" b="1" i="0" baseline="0" dirty="0">
                          <a:solidFill>
                            <a:schemeClr val="bg2">
                              <a:lumMod val="10000"/>
                            </a:schemeClr>
                          </a:solidFill>
                          <a:latin typeface="IBM Plex Sans Light" panose="020B0403050203000203" pitchFamily="34" charset="0"/>
                        </a:rPr>
                        <a:t>-</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tx1">
                              <a:lumMod val="50000"/>
                            </a:schemeClr>
                          </a:solidFill>
                          <a:latin typeface="IBM Plex Sans Light" panose="020B0403050203000203" pitchFamily="34" charset="0"/>
                        </a:rPr>
                        <a:t>4.85PiB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tx1">
                              <a:lumMod val="50000"/>
                            </a:schemeClr>
                          </a:solidFill>
                          <a:latin typeface="IBM Plex Sans Light" panose="020B0403050203000203" pitchFamily="34" charset="0"/>
                        </a:rPr>
                        <a:t>-</a:t>
                      </a:r>
                    </a:p>
                  </a:txBody>
                  <a:tcPr anchor="ctr">
                    <a:noFill/>
                  </a:tcPr>
                </a:tc>
                <a:extLst>
                  <a:ext uri="{0D108BD9-81ED-4DB2-BD59-A6C34878D82A}">
                    <a16:rowId xmlns:a16="http://schemas.microsoft.com/office/drawing/2014/main" val="1616570123"/>
                  </a:ext>
                </a:extLst>
              </a:tr>
              <a:tr h="1078176">
                <a:tc>
                  <a:txBody>
                    <a:bodyPr/>
                    <a:lstStyle/>
                    <a:p>
                      <a:pPr algn="ctr"/>
                      <a:r>
                        <a:rPr lang="en-US" sz="2400" b="1" i="0" baseline="0" dirty="0">
                          <a:solidFill>
                            <a:schemeClr val="bg2">
                              <a:lumMod val="10000"/>
                            </a:schemeClr>
                          </a:solidFill>
                          <a:latin typeface="IBM Plex Sans Light" panose="020B0403050203000203" pitchFamily="34" charset="0"/>
                        </a:rPr>
                        <a:t>Front. Storage</a:t>
                      </a:r>
                    </a:p>
                  </a:txBody>
                  <a:tcPr anchor="ctr">
                    <a:noFill/>
                  </a:tcPr>
                </a:tc>
                <a:tc>
                  <a:txBody>
                    <a:bodyPr/>
                    <a:lstStyle/>
                    <a:p>
                      <a:pPr algn="ctr"/>
                      <a:r>
                        <a:rPr lang="en-US" sz="2400" b="1" i="0" baseline="0" dirty="0">
                          <a:solidFill>
                            <a:schemeClr val="bg2">
                              <a:lumMod val="10000"/>
                            </a:schemeClr>
                          </a:solidFill>
                          <a:latin typeface="IBM Plex Sans Light" panose="020B0403050203000203" pitchFamily="34" charset="0"/>
                        </a:rPr>
                        <a:t>-</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tx1">
                              <a:lumMod val="50000"/>
                            </a:schemeClr>
                          </a:solidFill>
                          <a:latin typeface="IBM Plex Sans Light" panose="020B0403050203000203" pitchFamily="34" charset="0"/>
                        </a:rPr>
                        <a:t>700 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tx1">
                              <a:lumMod val="50000"/>
                            </a:schemeClr>
                          </a:solidFill>
                          <a:latin typeface="IBM Plex Sans Light" panose="020B0403050203000203" pitchFamily="34" charset="0"/>
                        </a:rPr>
                        <a:t>-</a:t>
                      </a:r>
                    </a:p>
                  </a:txBody>
                  <a:tcPr anchor="ctr">
                    <a:noFill/>
                  </a:tcPr>
                </a:tc>
                <a:extLst>
                  <a:ext uri="{0D108BD9-81ED-4DB2-BD59-A6C34878D82A}">
                    <a16:rowId xmlns:a16="http://schemas.microsoft.com/office/drawing/2014/main" val="3910929878"/>
                  </a:ext>
                </a:extLst>
              </a:tr>
              <a:tr h="1101996">
                <a:tc>
                  <a:txBody>
                    <a:bodyPr/>
                    <a:lstStyle/>
                    <a:p>
                      <a:pPr algn="ctr"/>
                      <a:r>
                        <a:rPr lang="en-US" sz="2400" b="1" i="0" dirty="0">
                          <a:solidFill>
                            <a:schemeClr val="bg2">
                              <a:lumMod val="10000"/>
                            </a:schemeClr>
                          </a:solidFill>
                          <a:effectLst/>
                          <a:latin typeface="IBM Plex Sans Light" panose="020B0403050203000203" pitchFamily="34" charset="0"/>
                        </a:rPr>
                        <a:t>Fe</a:t>
                      </a:r>
                      <a:r>
                        <a:rPr lang="en-US" sz="2400" b="1" i="0" baseline="-25000" dirty="0">
                          <a:solidFill>
                            <a:schemeClr val="bg2">
                              <a:lumMod val="10000"/>
                            </a:schemeClr>
                          </a:solidFill>
                          <a:effectLst/>
                          <a:latin typeface="IBM Plex Sans Light" panose="020B0403050203000203" pitchFamily="34" charset="0"/>
                        </a:rPr>
                        <a:t>4</a:t>
                      </a:r>
                      <a:r>
                        <a:rPr lang="en-US" sz="2400" b="1" i="0" dirty="0">
                          <a:solidFill>
                            <a:schemeClr val="bg2">
                              <a:lumMod val="10000"/>
                            </a:schemeClr>
                          </a:solidFill>
                          <a:effectLst/>
                          <a:latin typeface="IBM Plex Sans Light" panose="020B0403050203000203" pitchFamily="34" charset="0"/>
                        </a:rPr>
                        <a:t>S</a:t>
                      </a:r>
                      <a:r>
                        <a:rPr lang="en-US" sz="2400" b="1" i="0" baseline="-25000" dirty="0">
                          <a:solidFill>
                            <a:schemeClr val="bg2">
                              <a:lumMod val="10000"/>
                            </a:schemeClr>
                          </a:solidFill>
                          <a:effectLst/>
                          <a:latin typeface="IBM Plex Sans Light" panose="020B0403050203000203" pitchFamily="34" charset="0"/>
                        </a:rPr>
                        <a:t>4</a:t>
                      </a:r>
                      <a:endParaRPr lang="en-US" sz="2400" b="1" i="0" dirty="0">
                        <a:solidFill>
                          <a:schemeClr val="bg2">
                            <a:lumMod val="10000"/>
                          </a:schemeClr>
                        </a:solidFill>
                        <a:latin typeface="IBM Plex Sans Light" panose="020B0403050203000203" pitchFamily="34" charset="0"/>
                      </a:endParaRPr>
                    </a:p>
                  </a:txBody>
                  <a:tcPr anchor="ctr">
                    <a:solidFill>
                      <a:srgbClr val="FFC000"/>
                    </a:solidFill>
                  </a:tcPr>
                </a:tc>
                <a:tc>
                  <a:txBody>
                    <a:bodyPr/>
                    <a:lstStyle/>
                    <a:p>
                      <a:pPr algn="ctr"/>
                      <a:r>
                        <a:rPr lang="en-US" sz="2400" b="1" i="0" dirty="0">
                          <a:solidFill>
                            <a:schemeClr val="bg2">
                              <a:lumMod val="10000"/>
                            </a:schemeClr>
                          </a:solidFill>
                          <a:latin typeface="IBM Plex Sans Light" panose="020B0403050203000203" pitchFamily="34" charset="0"/>
                        </a:rPr>
                        <a:t>Cc-</a:t>
                      </a:r>
                      <a:r>
                        <a:rPr lang="en-US" sz="2400" b="1" i="0" dirty="0" err="1">
                          <a:solidFill>
                            <a:schemeClr val="bg2">
                              <a:lumMod val="10000"/>
                            </a:schemeClr>
                          </a:solidFill>
                          <a:latin typeface="IBM Plex Sans Light" panose="020B0403050203000203" pitchFamily="34" charset="0"/>
                        </a:rPr>
                        <a:t>pvtz</a:t>
                      </a:r>
                      <a:r>
                        <a:rPr lang="en-US" sz="2400" b="1" i="0" dirty="0">
                          <a:solidFill>
                            <a:schemeClr val="bg2">
                              <a:lumMod val="10000"/>
                            </a:schemeClr>
                          </a:solidFill>
                          <a:latin typeface="IBM Plex Sans Light" panose="020B0403050203000203" pitchFamily="34" charset="0"/>
                        </a:rPr>
                        <a:t>  (DKH) </a:t>
                      </a:r>
                    </a:p>
                  </a:txBody>
                  <a:tcPr anchor="ctr">
                    <a:solidFill>
                      <a:srgbClr val="FFC000"/>
                    </a:solidFill>
                  </a:tcPr>
                </a:tc>
                <a:tc>
                  <a:txBody>
                    <a:bodyPr/>
                    <a:lstStyle/>
                    <a:p>
                      <a:pPr algn="ctr"/>
                      <a:r>
                        <a:rPr lang="en-US" sz="2400" b="1" i="0" dirty="0">
                          <a:solidFill>
                            <a:schemeClr val="bg2">
                              <a:lumMod val="10000"/>
                            </a:schemeClr>
                          </a:solidFill>
                          <a:latin typeface="IBM Plex Sans Light" panose="020B0403050203000203" pitchFamily="34" charset="0"/>
                        </a:rPr>
                        <a:t>72</a:t>
                      </a:r>
                    </a:p>
                  </a:txBody>
                  <a:tcPr anchor="ctr">
                    <a:solidFill>
                      <a:srgbClr val="FFC000"/>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63 PiB</a:t>
                      </a:r>
                    </a:p>
                  </a:txBody>
                  <a:tcPr anchor="ctr">
                    <a:solidFill>
                      <a:srgbClr val="FFC000"/>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solidFill>
                      <a:srgbClr val="FFC000"/>
                    </a:solidFill>
                  </a:tcPr>
                </a:tc>
                <a:extLst>
                  <a:ext uri="{0D108BD9-81ED-4DB2-BD59-A6C34878D82A}">
                    <a16:rowId xmlns:a16="http://schemas.microsoft.com/office/drawing/2014/main" val="3378317694"/>
                  </a:ext>
                </a:extLst>
              </a:tr>
            </a:tbl>
          </a:graphicData>
        </a:graphic>
      </p:graphicFrame>
      <p:sp>
        <p:nvSpPr>
          <p:cNvPr id="2" name="TextBox 1">
            <a:extLst>
              <a:ext uri="{FF2B5EF4-FFF2-40B4-BE49-F238E27FC236}">
                <a16:creationId xmlns:a16="http://schemas.microsoft.com/office/drawing/2014/main" id="{CA8DC516-3EA3-DD33-EEB3-DE4905C12812}"/>
              </a:ext>
            </a:extLst>
          </p:cNvPr>
          <p:cNvSpPr txBox="1"/>
          <p:nvPr/>
        </p:nvSpPr>
        <p:spPr>
          <a:xfrm>
            <a:off x="1588" y="13065824"/>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0" name="TextBox 9">
            <a:extLst>
              <a:ext uri="{FF2B5EF4-FFF2-40B4-BE49-F238E27FC236}">
                <a16:creationId xmlns:a16="http://schemas.microsoft.com/office/drawing/2014/main" id="{239401AE-3F04-BC46-6A64-0D9E86C0D817}"/>
              </a:ext>
            </a:extLst>
          </p:cNvPr>
          <p:cNvSpPr txBox="1"/>
          <p:nvPr/>
        </p:nvSpPr>
        <p:spPr>
          <a:xfrm>
            <a:off x="18869761" y="7200237"/>
            <a:ext cx="3610796" cy="718145"/>
          </a:xfrm>
          <a:prstGeom prst="rect">
            <a:avLst/>
          </a:prstGeom>
          <a:noFill/>
          <a:ln w="12700" cap="flat">
            <a:solidFill>
              <a:srgbClr val="A56E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2438338" hangingPunct="0"/>
            <a:r>
              <a:rPr lang="en-US" sz="4000" b="1" dirty="0">
                <a:solidFill>
                  <a:srgbClr val="A56EFF"/>
                </a:solidFill>
                <a:latin typeface="Aptos" panose="02110004020202020204"/>
                <a:sym typeface="Helvetica Neue"/>
              </a:rPr>
              <a:t>Classical SOTA</a:t>
            </a:r>
          </a:p>
        </p:txBody>
      </p:sp>
      <p:cxnSp>
        <p:nvCxnSpPr>
          <p:cNvPr id="12" name="Straight Connector 11">
            <a:extLst>
              <a:ext uri="{FF2B5EF4-FFF2-40B4-BE49-F238E27FC236}">
                <a16:creationId xmlns:a16="http://schemas.microsoft.com/office/drawing/2014/main" id="{08275F79-7BFE-BDA3-66FB-B0479D0CA346}"/>
              </a:ext>
            </a:extLst>
          </p:cNvPr>
          <p:cNvCxnSpPr/>
          <p:nvPr/>
        </p:nvCxnSpPr>
        <p:spPr>
          <a:xfrm>
            <a:off x="670996" y="7912246"/>
            <a:ext cx="21809594" cy="0"/>
          </a:xfrm>
          <a:prstGeom prst="line">
            <a:avLst/>
          </a:prstGeom>
          <a:noFill/>
          <a:ln w="47625" cap="flat">
            <a:solidFill>
              <a:srgbClr val="A56EFF"/>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53221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D4978-03AB-C55D-3EA3-73944AA8B09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17C985F5-C774-8A5F-EFD2-D9C21EF0B3B9}"/>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4" name="Title 1">
            <a:extLst>
              <a:ext uri="{FF2B5EF4-FFF2-40B4-BE49-F238E27FC236}">
                <a16:creationId xmlns:a16="http://schemas.microsoft.com/office/drawing/2014/main" id="{ECF522DC-B549-0663-D506-9E8A7724920F}"/>
              </a:ext>
            </a:extLst>
          </p:cNvPr>
          <p:cNvSpPr>
            <a:spLocks noGrp="1"/>
          </p:cNvSpPr>
          <p:nvPr>
            <p:ph type="title"/>
          </p:nvPr>
        </p:nvSpPr>
        <p:spPr>
          <a:xfrm>
            <a:off x="453383" y="216200"/>
            <a:ext cx="11287513" cy="3368248"/>
          </a:xfrm>
        </p:spPr>
        <p:txBody>
          <a:bodyPr>
            <a:normAutofit/>
          </a:bodyPr>
          <a:lstStyle/>
          <a:p>
            <a:r>
              <a:rPr lang="en-US" sz="8000" dirty="0">
                <a:solidFill>
                  <a:srgbClr val="A56EFF"/>
                </a:solidFill>
                <a:latin typeface="IBM Plex Sans Light" panose="020B0403050203000203" pitchFamily="34" charset="0"/>
              </a:rPr>
              <a:t>SQD as an open-source Qiskit addon</a:t>
            </a:r>
          </a:p>
        </p:txBody>
      </p:sp>
      <p:pic>
        <p:nvPicPr>
          <p:cNvPr id="3" name="Picture 2" descr="A screenshot of a computer&#10;&#10;AI-generated content may be incorrect.">
            <a:extLst>
              <a:ext uri="{FF2B5EF4-FFF2-40B4-BE49-F238E27FC236}">
                <a16:creationId xmlns:a16="http://schemas.microsoft.com/office/drawing/2014/main" id="{759C88A9-F955-2839-2E7E-17699EBF923C}"/>
              </a:ext>
            </a:extLst>
          </p:cNvPr>
          <p:cNvPicPr>
            <a:picLocks noChangeAspect="1"/>
          </p:cNvPicPr>
          <p:nvPr/>
        </p:nvPicPr>
        <p:blipFill>
          <a:blip r:embed="rId3"/>
          <a:srcRect b="26982"/>
          <a:stretch>
            <a:fillRect/>
          </a:stretch>
        </p:blipFill>
        <p:spPr>
          <a:xfrm>
            <a:off x="2254276" y="5096111"/>
            <a:ext cx="10647158" cy="4559416"/>
          </a:xfrm>
          <a:prstGeom prst="rect">
            <a:avLst/>
          </a:prstGeom>
          <a:ln>
            <a:solidFill>
              <a:srgbClr val="7030A0"/>
            </a:solidFill>
          </a:ln>
        </p:spPr>
      </p:pic>
      <p:pic>
        <p:nvPicPr>
          <p:cNvPr id="9" name="Picture 2">
            <a:extLst>
              <a:ext uri="{FF2B5EF4-FFF2-40B4-BE49-F238E27FC236}">
                <a16:creationId xmlns:a16="http://schemas.microsoft.com/office/drawing/2014/main" id="{34639D1C-866A-E337-193D-E7B011978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1971" y="2921230"/>
            <a:ext cx="6734297" cy="67342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45F7A4-52C6-D3AE-E11C-D21C90E37A7B}"/>
              </a:ext>
            </a:extLst>
          </p:cNvPr>
          <p:cNvSpPr txBox="1"/>
          <p:nvPr/>
        </p:nvSpPr>
        <p:spPr>
          <a:xfrm>
            <a:off x="14779864" y="9655527"/>
            <a:ext cx="6287912" cy="1494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8400">
              <a:spcBef>
                <a:spcPts val="2900"/>
              </a:spcBef>
              <a:buSzPct val="100000"/>
            </a:pPr>
            <a:r>
              <a:rPr lang="en-US" sz="4800" b="1" kern="0" dirty="0">
                <a:solidFill>
                  <a:srgbClr val="A56EFF"/>
                </a:solidFill>
                <a:latin typeface="IBM Plex Sans" panose="020B0503050203000203" pitchFamily="34" charset="0"/>
                <a:sym typeface="IBM Plex Sans Light"/>
              </a:rPr>
              <a:t>ibm.biz/addon-sqd</a:t>
            </a:r>
          </a:p>
        </p:txBody>
      </p:sp>
    </p:spTree>
    <p:extLst>
      <p:ext uri="{BB962C8B-B14F-4D97-AF65-F5344CB8AC3E}">
        <p14:creationId xmlns:p14="http://schemas.microsoft.com/office/powerpoint/2010/main" val="3281068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551F5-35DC-3339-C75D-7770EC310EC8}"/>
            </a:ext>
          </a:extLst>
        </p:cNvPr>
        <p:cNvGrpSpPr/>
        <p:nvPr/>
      </p:nvGrpSpPr>
      <p:grpSpPr>
        <a:xfrm>
          <a:off x="0" y="0"/>
          <a:ext cx="0" cy="0"/>
          <a:chOff x="0" y="0"/>
          <a:chExt cx="0" cy="0"/>
        </a:xfrm>
      </p:grpSpPr>
      <p:sp>
        <p:nvSpPr>
          <p:cNvPr id="15" name="Text Placeholder 2">
            <a:extLst>
              <a:ext uri="{FF2B5EF4-FFF2-40B4-BE49-F238E27FC236}">
                <a16:creationId xmlns:a16="http://schemas.microsoft.com/office/drawing/2014/main" id="{A606B4D9-4AF8-65FA-2567-C1661895C454}"/>
              </a:ext>
            </a:extLst>
          </p:cNvPr>
          <p:cNvSpPr txBox="1">
            <a:spLocks/>
          </p:cNvSpPr>
          <p:nvPr/>
        </p:nvSpPr>
        <p:spPr>
          <a:xfrm>
            <a:off x="6664363" y="10287000"/>
            <a:ext cx="4956177"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Optimize</a:t>
            </a:r>
          </a:p>
        </p:txBody>
      </p:sp>
      <p:sp>
        <p:nvSpPr>
          <p:cNvPr id="16" name="Text Placeholder 2">
            <a:extLst>
              <a:ext uri="{FF2B5EF4-FFF2-40B4-BE49-F238E27FC236}">
                <a16:creationId xmlns:a16="http://schemas.microsoft.com/office/drawing/2014/main" id="{D98E1D49-CAE6-8B9B-D66E-176CC0B0BA4D}"/>
              </a:ext>
            </a:extLst>
          </p:cNvPr>
          <p:cNvSpPr txBox="1">
            <a:spLocks/>
          </p:cNvSpPr>
          <p:nvPr/>
        </p:nvSpPr>
        <p:spPr>
          <a:xfrm>
            <a:off x="12796546" y="10287000"/>
            <a:ext cx="4956177"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Execute</a:t>
            </a:r>
          </a:p>
        </p:txBody>
      </p:sp>
      <p:sp>
        <p:nvSpPr>
          <p:cNvPr id="17" name="Text Placeholder 2">
            <a:extLst>
              <a:ext uri="{FF2B5EF4-FFF2-40B4-BE49-F238E27FC236}">
                <a16:creationId xmlns:a16="http://schemas.microsoft.com/office/drawing/2014/main" id="{F7F4E44E-5645-C9DC-5E7F-D4370CF217B3}"/>
              </a:ext>
            </a:extLst>
          </p:cNvPr>
          <p:cNvSpPr txBox="1">
            <a:spLocks/>
          </p:cNvSpPr>
          <p:nvPr/>
        </p:nvSpPr>
        <p:spPr>
          <a:xfrm>
            <a:off x="18859500" y="10287000"/>
            <a:ext cx="4956177"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Post-Process</a:t>
            </a:r>
          </a:p>
        </p:txBody>
      </p:sp>
      <p:sp>
        <p:nvSpPr>
          <p:cNvPr id="3" name="Text Placeholder 2">
            <a:extLst>
              <a:ext uri="{FF2B5EF4-FFF2-40B4-BE49-F238E27FC236}">
                <a16:creationId xmlns:a16="http://schemas.microsoft.com/office/drawing/2014/main" id="{A2BF8C72-5FB8-FA3B-F124-4A9BDC73C7F5}"/>
              </a:ext>
            </a:extLst>
          </p:cNvPr>
          <p:cNvSpPr>
            <a:spLocks noGrp="1"/>
          </p:cNvSpPr>
          <p:nvPr>
            <p:ph type="body" sz="quarter" idx="11"/>
          </p:nvPr>
        </p:nvSpPr>
        <p:spPr>
          <a:xfrm>
            <a:off x="576072" y="10287000"/>
            <a:ext cx="4956177" cy="1714500"/>
          </a:xfrm>
        </p:spPr>
        <p:txBody>
          <a:bodyPr anchor="b"/>
          <a:lstStyle/>
          <a:p>
            <a:r>
              <a:rPr lang="en-US" dirty="0"/>
              <a:t>Map</a:t>
            </a:r>
          </a:p>
        </p:txBody>
      </p:sp>
      <p:pic>
        <p:nvPicPr>
          <p:cNvPr id="8" name="Graphic 7">
            <a:extLst>
              <a:ext uri="{FF2B5EF4-FFF2-40B4-BE49-F238E27FC236}">
                <a16:creationId xmlns:a16="http://schemas.microsoft.com/office/drawing/2014/main" id="{02FFE743-165A-7E35-CE49-81EC00A2AA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9500" y="10896600"/>
            <a:ext cx="457200" cy="457200"/>
          </a:xfrm>
          <a:prstGeom prst="rect">
            <a:avLst/>
          </a:prstGeom>
        </p:spPr>
      </p:pic>
      <p:pic>
        <p:nvPicPr>
          <p:cNvPr id="10" name="Graphic 9">
            <a:extLst>
              <a:ext uri="{FF2B5EF4-FFF2-40B4-BE49-F238E27FC236}">
                <a16:creationId xmlns:a16="http://schemas.microsoft.com/office/drawing/2014/main" id="{1BB88F76-5690-72B6-8203-FE05C76041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26987" y="10896600"/>
            <a:ext cx="457200" cy="457200"/>
          </a:xfrm>
          <a:prstGeom prst="rect">
            <a:avLst/>
          </a:prstGeom>
        </p:spPr>
      </p:pic>
      <p:pic>
        <p:nvPicPr>
          <p:cNvPr id="12" name="Graphic 11">
            <a:extLst>
              <a:ext uri="{FF2B5EF4-FFF2-40B4-BE49-F238E27FC236}">
                <a16:creationId xmlns:a16="http://schemas.microsoft.com/office/drawing/2014/main" id="{28378E35-49B9-4DC2-F263-BE77F76A45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324" y="10896600"/>
            <a:ext cx="457200" cy="457200"/>
          </a:xfrm>
          <a:prstGeom prst="rect">
            <a:avLst/>
          </a:prstGeom>
        </p:spPr>
      </p:pic>
      <p:pic>
        <p:nvPicPr>
          <p:cNvPr id="14" name="Graphic 13">
            <a:extLst>
              <a:ext uri="{FF2B5EF4-FFF2-40B4-BE49-F238E27FC236}">
                <a16:creationId xmlns:a16="http://schemas.microsoft.com/office/drawing/2014/main" id="{60C65EB4-2C9B-71FA-C1F0-5922C11A27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7500" y="10896600"/>
            <a:ext cx="457200" cy="457200"/>
          </a:xfrm>
          <a:prstGeom prst="rect">
            <a:avLst/>
          </a:prstGeom>
        </p:spPr>
      </p:pic>
      <p:cxnSp>
        <p:nvCxnSpPr>
          <p:cNvPr id="19" name="Straight Connector 18">
            <a:extLst>
              <a:ext uri="{FF2B5EF4-FFF2-40B4-BE49-F238E27FC236}">
                <a16:creationId xmlns:a16="http://schemas.microsoft.com/office/drawing/2014/main" id="{96C918DA-7178-EB05-3DE3-9AA93D819877}"/>
              </a:ext>
            </a:extLst>
          </p:cNvPr>
          <p:cNvCxnSpPr/>
          <p:nvPr/>
        </p:nvCxnSpPr>
        <p:spPr bwMode="auto">
          <a:xfrm>
            <a:off x="577850" y="10515600"/>
            <a:ext cx="49543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1EB2EEE-BA7C-18A5-3276-AED38BD2F218}"/>
              </a:ext>
            </a:extLst>
          </p:cNvPr>
          <p:cNvCxnSpPr>
            <a:cxnSpLocks/>
          </p:cNvCxnSpPr>
          <p:nvPr/>
        </p:nvCxnSpPr>
        <p:spPr bwMode="auto">
          <a:xfrm>
            <a:off x="6667500" y="10515600"/>
            <a:ext cx="494351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EA89FB6-F2B1-B137-C8E6-5AC43A20C541}"/>
              </a:ext>
            </a:extLst>
          </p:cNvPr>
          <p:cNvCxnSpPr>
            <a:cxnSpLocks/>
          </p:cNvCxnSpPr>
          <p:nvPr/>
        </p:nvCxnSpPr>
        <p:spPr bwMode="auto">
          <a:xfrm>
            <a:off x="12726987" y="10515600"/>
            <a:ext cx="502573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3A579D-4FB0-94E5-8F80-78E8512CFF16}"/>
              </a:ext>
            </a:extLst>
          </p:cNvPr>
          <p:cNvCxnSpPr/>
          <p:nvPr/>
        </p:nvCxnSpPr>
        <p:spPr bwMode="auto">
          <a:xfrm>
            <a:off x="18861278" y="10515600"/>
            <a:ext cx="49543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4">
            <a:extLst>
              <a:ext uri="{FF2B5EF4-FFF2-40B4-BE49-F238E27FC236}">
                <a16:creationId xmlns:a16="http://schemas.microsoft.com/office/drawing/2014/main" id="{7DC8A08B-85B8-9AEB-2A8E-3BFF6B5A4A7C}"/>
              </a:ext>
            </a:extLst>
          </p:cNvPr>
          <p:cNvSpPr>
            <a:spLocks noGrp="1"/>
          </p:cNvSpPr>
          <p:nvPr>
            <p:ph type="title"/>
          </p:nvPr>
        </p:nvSpPr>
        <p:spPr>
          <a:xfrm>
            <a:off x="576072" y="576072"/>
            <a:ext cx="9483915" cy="1169865"/>
          </a:xfrm>
        </p:spPr>
        <p:txBody>
          <a:bodyPr/>
          <a:lstStyle/>
          <a:p>
            <a:r>
              <a:rPr lang="en-US" sz="4400" dirty="0" err="1"/>
              <a:t>Qiskit</a:t>
            </a:r>
            <a:r>
              <a:rPr lang="en-US" sz="4400" dirty="0"/>
              <a:t> addons build on the </a:t>
            </a:r>
            <a:r>
              <a:rPr lang="en-US" sz="4400" dirty="0" err="1"/>
              <a:t>Qiskit</a:t>
            </a:r>
            <a:r>
              <a:rPr lang="en-US" sz="4400" dirty="0"/>
              <a:t> SDK</a:t>
            </a:r>
          </a:p>
        </p:txBody>
      </p:sp>
      <p:sp>
        <p:nvSpPr>
          <p:cNvPr id="11" name="Title 4">
            <a:extLst>
              <a:ext uri="{FF2B5EF4-FFF2-40B4-BE49-F238E27FC236}">
                <a16:creationId xmlns:a16="http://schemas.microsoft.com/office/drawing/2014/main" id="{B45BA7B3-B5CE-A02B-2264-CC76E5E20E73}"/>
              </a:ext>
            </a:extLst>
          </p:cNvPr>
          <p:cNvSpPr txBox="1">
            <a:spLocks/>
          </p:cNvSpPr>
          <p:nvPr/>
        </p:nvSpPr>
        <p:spPr>
          <a:xfrm>
            <a:off x="577850" y="7772409"/>
            <a:ext cx="4876800" cy="2514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Domain inputs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Circuits, observable </a:t>
            </a:r>
          </a:p>
        </p:txBody>
      </p:sp>
      <p:sp>
        <p:nvSpPr>
          <p:cNvPr id="13" name="Title 4">
            <a:extLst>
              <a:ext uri="{FF2B5EF4-FFF2-40B4-BE49-F238E27FC236}">
                <a16:creationId xmlns:a16="http://schemas.microsoft.com/office/drawing/2014/main" id="{4A77211F-74C7-ACB1-827B-17FC018B368C}"/>
              </a:ext>
            </a:extLst>
          </p:cNvPr>
          <p:cNvSpPr txBox="1">
            <a:spLocks/>
          </p:cNvSpPr>
          <p:nvPr/>
        </p:nvSpPr>
        <p:spPr>
          <a:xfrm>
            <a:off x="6664363" y="7772409"/>
            <a:ext cx="4954550" cy="2514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Circuits, observable </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ISA circuit, observable</a:t>
            </a:r>
          </a:p>
        </p:txBody>
      </p:sp>
      <p:sp>
        <p:nvSpPr>
          <p:cNvPr id="18" name="Title 4">
            <a:extLst>
              <a:ext uri="{FF2B5EF4-FFF2-40B4-BE49-F238E27FC236}">
                <a16:creationId xmlns:a16="http://schemas.microsoft.com/office/drawing/2014/main" id="{B837E97B-0C70-FDD9-05AE-E7D4BA73C4FF}"/>
              </a:ext>
            </a:extLst>
          </p:cNvPr>
          <p:cNvSpPr txBox="1">
            <a:spLocks/>
          </p:cNvSpPr>
          <p:nvPr/>
        </p:nvSpPr>
        <p:spPr>
          <a:xfrm>
            <a:off x="12768263" y="7772409"/>
            <a:ext cx="4954550" cy="2514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ISA circuit, observable</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Expectation value/samples</a:t>
            </a:r>
          </a:p>
        </p:txBody>
      </p:sp>
      <p:sp>
        <p:nvSpPr>
          <p:cNvPr id="24" name="Title 4">
            <a:extLst>
              <a:ext uri="{FF2B5EF4-FFF2-40B4-BE49-F238E27FC236}">
                <a16:creationId xmlns:a16="http://schemas.microsoft.com/office/drawing/2014/main" id="{754645F3-332C-6B38-AF4B-3549E9790C02}"/>
              </a:ext>
            </a:extLst>
          </p:cNvPr>
          <p:cNvSpPr txBox="1">
            <a:spLocks/>
          </p:cNvSpPr>
          <p:nvPr/>
        </p:nvSpPr>
        <p:spPr>
          <a:xfrm>
            <a:off x="18873371" y="7772409"/>
            <a:ext cx="4954550" cy="2514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Expectation value/samples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Data objects/visualizations</a:t>
            </a:r>
          </a:p>
        </p:txBody>
      </p:sp>
      <p:sp>
        <p:nvSpPr>
          <p:cNvPr id="25" name="Rounded Rectangle 24">
            <a:extLst>
              <a:ext uri="{FF2B5EF4-FFF2-40B4-BE49-F238E27FC236}">
                <a16:creationId xmlns:a16="http://schemas.microsoft.com/office/drawing/2014/main" id="{D69D7AF1-5124-6B4B-7A2F-B1AFFAB19AF8}"/>
              </a:ext>
            </a:extLst>
          </p:cNvPr>
          <p:cNvSpPr/>
          <p:nvPr/>
        </p:nvSpPr>
        <p:spPr bwMode="auto">
          <a:xfrm>
            <a:off x="577850"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Qiskit</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Circuit Library</a:t>
            </a:r>
          </a:p>
        </p:txBody>
      </p:sp>
      <p:sp>
        <p:nvSpPr>
          <p:cNvPr id="26" name="Rounded Rectangle 25">
            <a:extLst>
              <a:ext uri="{FF2B5EF4-FFF2-40B4-BE49-F238E27FC236}">
                <a16:creationId xmlns:a16="http://schemas.microsoft.com/office/drawing/2014/main" id="{3CFBC886-8A8A-4147-4DB0-68BD32142370}"/>
              </a:ext>
            </a:extLst>
          </p:cNvPr>
          <p:cNvSpPr/>
          <p:nvPr/>
        </p:nvSpPr>
        <p:spPr bwMode="auto">
          <a:xfrm>
            <a:off x="6664363"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Transpiler</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3" name="Rounded Rectangle 32">
            <a:extLst>
              <a:ext uri="{FF2B5EF4-FFF2-40B4-BE49-F238E27FC236}">
                <a16:creationId xmlns:a16="http://schemas.microsoft.com/office/drawing/2014/main" id="{4269B6AA-C882-7C2A-2A9D-EC6F86029104}"/>
              </a:ext>
            </a:extLst>
          </p:cNvPr>
          <p:cNvSpPr/>
          <p:nvPr/>
        </p:nvSpPr>
        <p:spPr bwMode="auto">
          <a:xfrm>
            <a:off x="577850" y="5235658"/>
            <a:ext cx="4946650" cy="959048"/>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MPF</a:t>
            </a:r>
            <a:endParaRPr kumimoji="0" lang="en-US" sz="4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4" name="Rounded Rectangle 33">
            <a:extLst>
              <a:ext uri="{FF2B5EF4-FFF2-40B4-BE49-F238E27FC236}">
                <a16:creationId xmlns:a16="http://schemas.microsoft.com/office/drawing/2014/main" id="{626548F0-08F9-F95B-CA60-AA219EEB2658}"/>
              </a:ext>
            </a:extLst>
          </p:cNvPr>
          <p:cNvSpPr/>
          <p:nvPr/>
        </p:nvSpPr>
        <p:spPr bwMode="auto">
          <a:xfrm>
            <a:off x="6664363" y="5235658"/>
            <a:ext cx="4946650" cy="959048"/>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Circuit cutting</a:t>
            </a:r>
            <a:endParaRPr kumimoji="0" lang="en-US" sz="4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6" name="Rounded Rectangle 35">
            <a:extLst>
              <a:ext uri="{FF2B5EF4-FFF2-40B4-BE49-F238E27FC236}">
                <a16:creationId xmlns:a16="http://schemas.microsoft.com/office/drawing/2014/main" id="{D79694AB-87D7-369E-4103-12C4B74E2D1A}"/>
              </a:ext>
            </a:extLst>
          </p:cNvPr>
          <p:cNvSpPr/>
          <p:nvPr/>
        </p:nvSpPr>
        <p:spPr bwMode="auto">
          <a:xfrm>
            <a:off x="18896120" y="4116893"/>
            <a:ext cx="4946650" cy="959048"/>
          </a:xfrm>
          <a:prstGeom prst="roundRect">
            <a:avLst>
              <a:gd name="adj" fmla="val 7911"/>
            </a:avLst>
          </a:prstGeom>
          <a:solidFill>
            <a:schemeClr val="accent2"/>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3600" b="0" i="0" u="none" strike="noStrike" kern="1200" cap="none" spc="0" normalizeH="0" baseline="0" noProof="0" dirty="0">
                <a:ln>
                  <a:noFill/>
                </a:ln>
                <a:solidFill>
                  <a:srgbClr val="FFFFFF"/>
                </a:solidFill>
                <a:effectLst/>
                <a:uLnTx/>
                <a:uFillTx/>
                <a:latin typeface="IBM Plex Sans Light"/>
                <a:ea typeface="+mn-ea"/>
                <a:cs typeface="+mn-cs"/>
              </a:rPr>
              <a:t>SQD</a:t>
            </a:r>
          </a:p>
        </p:txBody>
      </p:sp>
      <p:sp>
        <p:nvSpPr>
          <p:cNvPr id="37" name="Rounded Rectangle 36">
            <a:extLst>
              <a:ext uri="{FF2B5EF4-FFF2-40B4-BE49-F238E27FC236}">
                <a16:creationId xmlns:a16="http://schemas.microsoft.com/office/drawing/2014/main" id="{27F068DA-EA0C-0A5F-8066-97E8B05B6F09}"/>
              </a:ext>
            </a:extLst>
          </p:cNvPr>
          <p:cNvSpPr/>
          <p:nvPr/>
        </p:nvSpPr>
        <p:spPr bwMode="auto">
          <a:xfrm>
            <a:off x="577850" y="4146715"/>
            <a:ext cx="4946650" cy="959048"/>
          </a:xfrm>
          <a:prstGeom prst="roundRect">
            <a:avLst>
              <a:gd name="adj" fmla="val 7911"/>
            </a:avLst>
          </a:prstGeom>
          <a:solidFill>
            <a:schemeClr val="accent2">
              <a:lumMod val="40000"/>
              <a:lumOff val="60000"/>
            </a:schemeClr>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AQC-Tensor</a:t>
            </a:r>
            <a:endParaRPr kumimoji="0" lang="en-US" sz="4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8" name="Title 4">
            <a:extLst>
              <a:ext uri="{FF2B5EF4-FFF2-40B4-BE49-F238E27FC236}">
                <a16:creationId xmlns:a16="http://schemas.microsoft.com/office/drawing/2014/main" id="{695A6E2B-97B3-E77A-E5E1-8B30AA52C484}"/>
              </a:ext>
            </a:extLst>
          </p:cNvPr>
          <p:cNvSpPr txBox="1">
            <a:spLocks/>
          </p:cNvSpPr>
          <p:nvPr/>
        </p:nvSpPr>
        <p:spPr>
          <a:xfrm>
            <a:off x="577849" y="1712021"/>
            <a:ext cx="9482137" cy="2296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A collection of research capabilities developed as modular tools that can plug into a workflow to design new algorithms at the utility scale</a:t>
            </a:r>
          </a:p>
        </p:txBody>
      </p:sp>
      <p:sp>
        <p:nvSpPr>
          <p:cNvPr id="43" name="Rounded Rectangle 42">
            <a:extLst>
              <a:ext uri="{FF2B5EF4-FFF2-40B4-BE49-F238E27FC236}">
                <a16:creationId xmlns:a16="http://schemas.microsoft.com/office/drawing/2014/main" id="{C8467736-F208-F07E-A449-A95CAC581901}"/>
              </a:ext>
            </a:extLst>
          </p:cNvPr>
          <p:cNvSpPr/>
          <p:nvPr/>
        </p:nvSpPr>
        <p:spPr bwMode="auto">
          <a:xfrm>
            <a:off x="6664363"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Transpiler</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44" name="Rounded Rectangle 43">
            <a:extLst>
              <a:ext uri="{FF2B5EF4-FFF2-40B4-BE49-F238E27FC236}">
                <a16:creationId xmlns:a16="http://schemas.microsoft.com/office/drawing/2014/main" id="{4AD4962E-D085-9C8C-43EA-151E912DD55C}"/>
              </a:ext>
            </a:extLst>
          </p:cNvPr>
          <p:cNvSpPr/>
          <p:nvPr/>
        </p:nvSpPr>
        <p:spPr bwMode="auto">
          <a:xfrm>
            <a:off x="12768263"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Primitives</a:t>
            </a:r>
          </a:p>
        </p:txBody>
      </p:sp>
      <p:sp>
        <p:nvSpPr>
          <p:cNvPr id="45" name="Rounded Rectangle 44">
            <a:extLst>
              <a:ext uri="{FF2B5EF4-FFF2-40B4-BE49-F238E27FC236}">
                <a16:creationId xmlns:a16="http://schemas.microsoft.com/office/drawing/2014/main" id="{B09292EC-9A12-1479-EE00-E71136513D2F}"/>
              </a:ext>
            </a:extLst>
          </p:cNvPr>
          <p:cNvSpPr/>
          <p:nvPr/>
        </p:nvSpPr>
        <p:spPr bwMode="auto">
          <a:xfrm>
            <a:off x="18873371"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Quantum Info</a:t>
            </a:r>
          </a:p>
        </p:txBody>
      </p:sp>
      <p:sp>
        <p:nvSpPr>
          <p:cNvPr id="2" name="Rounded Rectangle 35">
            <a:extLst>
              <a:ext uri="{FF2B5EF4-FFF2-40B4-BE49-F238E27FC236}">
                <a16:creationId xmlns:a16="http://schemas.microsoft.com/office/drawing/2014/main" id="{2376D0A2-4004-45A4-F25F-054ED19C9AEF}"/>
              </a:ext>
            </a:extLst>
          </p:cNvPr>
          <p:cNvSpPr/>
          <p:nvPr/>
        </p:nvSpPr>
        <p:spPr bwMode="auto">
          <a:xfrm>
            <a:off x="18893645" y="5235658"/>
            <a:ext cx="4946650" cy="959048"/>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M3</a:t>
            </a:r>
          </a:p>
        </p:txBody>
      </p:sp>
      <p:sp>
        <p:nvSpPr>
          <p:cNvPr id="4" name="Rounded Rectangle 33">
            <a:extLst>
              <a:ext uri="{FF2B5EF4-FFF2-40B4-BE49-F238E27FC236}">
                <a16:creationId xmlns:a16="http://schemas.microsoft.com/office/drawing/2014/main" id="{4322F5B2-9418-F6AE-80E5-E9F710F7B7DE}"/>
              </a:ext>
            </a:extLst>
          </p:cNvPr>
          <p:cNvSpPr/>
          <p:nvPr/>
        </p:nvSpPr>
        <p:spPr bwMode="auto">
          <a:xfrm>
            <a:off x="6664363" y="4133234"/>
            <a:ext cx="4946650" cy="959048"/>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OBP</a:t>
            </a:r>
          </a:p>
        </p:txBody>
      </p:sp>
      <p:sp>
        <p:nvSpPr>
          <p:cNvPr id="7" name="Footer Placeholder 6">
            <a:extLst>
              <a:ext uri="{FF2B5EF4-FFF2-40B4-BE49-F238E27FC236}">
                <a16:creationId xmlns:a16="http://schemas.microsoft.com/office/drawing/2014/main" id="{42C3E21E-4D02-BF48-66F3-8EF26F022298}"/>
              </a:ext>
            </a:extLst>
          </p:cNvPr>
          <p:cNvSpPr>
            <a:spLocks noGrp="1"/>
          </p:cNvSpPr>
          <p:nvPr>
            <p:ph type="ftr" sz="quarter" idx="13"/>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2025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23" name="Slide Number Placeholder 22">
            <a:extLst>
              <a:ext uri="{FF2B5EF4-FFF2-40B4-BE49-F238E27FC236}">
                <a16:creationId xmlns:a16="http://schemas.microsoft.com/office/drawing/2014/main" id="{382AAC57-8CF2-390D-5C4B-7FC6A15A8B8B}"/>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6" name="SlideIDTextBox379" hidden="1">
            <a:extLst>
              <a:ext uri="{FF2B5EF4-FFF2-40B4-BE49-F238E27FC236}">
                <a16:creationId xmlns:a16="http://schemas.microsoft.com/office/drawing/2014/main" id="{3817A1C2-AB0F-9B4E-4970-3ADEF3D84EFC}"/>
              </a:ext>
            </a:extLst>
          </p:cNvPr>
          <p:cNvSpPr txBox="1"/>
          <p:nvPr/>
        </p:nvSpPr>
        <p:spPr>
          <a:xfrm>
            <a:off x="25022175" y="635000"/>
            <a:ext cx="2540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r>
              <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rPr>
              <a:t>Slide ID: 379</a:t>
            </a: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Tree>
    <p:extLst>
      <p:ext uri="{BB962C8B-B14F-4D97-AF65-F5344CB8AC3E}">
        <p14:creationId xmlns:p14="http://schemas.microsoft.com/office/powerpoint/2010/main" val="133772397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74676" y="384048"/>
            <a:ext cx="12332432" cy="8191500"/>
          </a:xfrm>
        </p:spPr>
        <p:txBody>
          <a:bodyPr/>
          <a:lstStyle/>
          <a:p>
            <a:pPr>
              <a:lnSpc>
                <a:spcPct val="114000"/>
              </a:lnSpc>
              <a:spcAft>
                <a:spcPts val="2000"/>
              </a:spcAft>
            </a:pPr>
            <a:r>
              <a:rPr lang="en-US" sz="9600" dirty="0">
                <a:solidFill>
                  <a:schemeClr val="tx1"/>
                </a:solidFill>
                <a:latin typeface="IBM Plex Sans Light" panose="020B0403050203000203" pitchFamily="34" charset="0"/>
              </a:rPr>
              <a:t>Code demonstration for a </a:t>
            </a:r>
            <a:r>
              <a:rPr lang="en-US" sz="9600" dirty="0">
                <a:solidFill>
                  <a:schemeClr val="accent2"/>
                </a:solidFill>
                <a:latin typeface="IBM Plex Sans Light" panose="020B0403050203000203" pitchFamily="34" charset="0"/>
              </a:rPr>
              <a:t>chemistry application</a:t>
            </a:r>
            <a:r>
              <a:rPr lang="en-US" sz="9600" dirty="0">
                <a:solidFill>
                  <a:schemeClr val="tx1"/>
                </a:solidFill>
                <a:latin typeface="IBM Plex Sans Light" panose="020B0403050203000203" pitchFamily="34" charset="0"/>
              </a:rPr>
              <a:t>: </a:t>
            </a:r>
            <a:br>
              <a:rPr lang="en-US" sz="9600" dirty="0">
                <a:solidFill>
                  <a:schemeClr val="tx1"/>
                </a:solidFill>
                <a:latin typeface="IBM Plex Sans Light" panose="020B0403050203000203" pitchFamily="34" charset="0"/>
              </a:rPr>
            </a:br>
            <a:r>
              <a:rPr lang="en-US" sz="9600" dirty="0">
                <a:solidFill>
                  <a:schemeClr val="tx1"/>
                </a:solidFill>
                <a:latin typeface="IBM Plex Sans Light" panose="020B0403050203000203" pitchFamily="34" charset="0"/>
              </a:rPr>
              <a:t>Ground state of the nitrogen molecule</a:t>
            </a: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19</a:t>
            </a:fld>
            <a:endParaRPr lang="en-US" dirty="0"/>
          </a:p>
        </p:txBody>
      </p:sp>
      <p:pic>
        <p:nvPicPr>
          <p:cNvPr id="1026" name="Picture 2">
            <a:extLst>
              <a:ext uri="{FF2B5EF4-FFF2-40B4-BE49-F238E27FC236}">
                <a16:creationId xmlns:a16="http://schemas.microsoft.com/office/drawing/2014/main" id="{72893D8F-CD9B-E493-D3D4-EA28D718C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1024" y="1644904"/>
            <a:ext cx="7768272" cy="77682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200BAE-EA74-54BA-33F7-88859DFCE30D}"/>
              </a:ext>
            </a:extLst>
          </p:cNvPr>
          <p:cNvSpPr txBox="1"/>
          <p:nvPr/>
        </p:nvSpPr>
        <p:spPr>
          <a:xfrm>
            <a:off x="13294972" y="9705784"/>
            <a:ext cx="9240376" cy="1276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8400">
              <a:spcBef>
                <a:spcPts val="2900"/>
              </a:spcBef>
              <a:buSzPct val="100000"/>
            </a:pPr>
            <a:r>
              <a:rPr lang="en-US" sz="4800" b="1" kern="0" dirty="0">
                <a:solidFill>
                  <a:schemeClr val="accent2"/>
                </a:solidFill>
                <a:latin typeface="IBM Plex Sans" panose="020B0503050203000203" pitchFamily="34" charset="0"/>
                <a:ea typeface="+mj-ea"/>
                <a:cs typeface="+mj-cs"/>
                <a:sym typeface="IBM Plex Sans Light"/>
              </a:rPr>
              <a:t>ibm.biz/sqd-tutorial-chemistry</a:t>
            </a:r>
          </a:p>
        </p:txBody>
      </p:sp>
    </p:spTree>
    <p:extLst>
      <p:ext uri="{BB962C8B-B14F-4D97-AF65-F5344CB8AC3E}">
        <p14:creationId xmlns:p14="http://schemas.microsoft.com/office/powerpoint/2010/main" val="230575617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5695-0D75-3C8F-0578-03779D7183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55F168-E931-887D-CD6A-1D5591C47BC5}"/>
              </a:ext>
            </a:extLst>
          </p:cNvPr>
          <p:cNvSpPr>
            <a:spLocks noGrp="1"/>
          </p:cNvSpPr>
          <p:nvPr>
            <p:ph type="title"/>
          </p:nvPr>
        </p:nvSpPr>
        <p:spPr/>
        <p:txBody>
          <a:bodyPr/>
          <a:lstStyle/>
          <a:p>
            <a:r>
              <a:rPr lang="en-US" sz="8800" dirty="0"/>
              <a:t>Tutorial Agenda</a:t>
            </a:r>
          </a:p>
        </p:txBody>
      </p:sp>
      <p:sp>
        <p:nvSpPr>
          <p:cNvPr id="11" name="Text Placeholder 10">
            <a:extLst>
              <a:ext uri="{FF2B5EF4-FFF2-40B4-BE49-F238E27FC236}">
                <a16:creationId xmlns:a16="http://schemas.microsoft.com/office/drawing/2014/main" id="{8AE0B8ED-030E-13BB-0A42-A722D4A3689F}"/>
              </a:ext>
            </a:extLst>
          </p:cNvPr>
          <p:cNvSpPr>
            <a:spLocks noGrp="1"/>
          </p:cNvSpPr>
          <p:nvPr>
            <p:ph type="body" sz="quarter" idx="11"/>
          </p:nvPr>
        </p:nvSpPr>
        <p:spPr>
          <a:xfrm>
            <a:off x="576072" y="4787152"/>
            <a:ext cx="4956175" cy="7214347"/>
          </a:xfrm>
        </p:spPr>
        <p:txBody>
          <a:bodyPr/>
          <a:lstStyle/>
          <a:p>
            <a:r>
              <a:rPr lang="en-US" sz="4000" dirty="0">
                <a:latin typeface="+mj-lt"/>
              </a:rPr>
              <a:t>Quantum-Centric Supercomputing with </a:t>
            </a:r>
            <a:r>
              <a:rPr lang="en-US" sz="4000" dirty="0">
                <a:solidFill>
                  <a:schemeClr val="accent1"/>
                </a:solidFill>
                <a:latin typeface="+mj-lt"/>
              </a:rPr>
              <a:t>Sample-Based Quantum Diagonalization (SQD)</a:t>
            </a:r>
            <a:r>
              <a:rPr lang="en-US" sz="4000" dirty="0">
                <a:latin typeface="+mj-lt"/>
              </a:rPr>
              <a:t> and Qiskit Addons</a:t>
            </a:r>
          </a:p>
        </p:txBody>
      </p:sp>
      <p:sp>
        <p:nvSpPr>
          <p:cNvPr id="12" name="Text Placeholder 11">
            <a:extLst>
              <a:ext uri="{FF2B5EF4-FFF2-40B4-BE49-F238E27FC236}">
                <a16:creationId xmlns:a16="http://schemas.microsoft.com/office/drawing/2014/main" id="{1FC096DA-049A-0307-71D4-C6E456D21625}"/>
              </a:ext>
            </a:extLst>
          </p:cNvPr>
          <p:cNvSpPr>
            <a:spLocks noGrp="1"/>
          </p:cNvSpPr>
          <p:nvPr>
            <p:ph type="body" sz="quarter" idx="12"/>
          </p:nvPr>
        </p:nvSpPr>
        <p:spPr>
          <a:xfrm>
            <a:off x="6667500" y="5755341"/>
            <a:ext cx="7102287" cy="6246158"/>
          </a:xfrm>
        </p:spPr>
        <p:txBody>
          <a:bodyPr/>
          <a:lstStyle/>
          <a:p>
            <a:pPr marL="742950" indent="-742950">
              <a:spcAft>
                <a:spcPts val="2000"/>
              </a:spcAft>
              <a:buAutoNum type="arabicPeriod"/>
            </a:pPr>
            <a:r>
              <a:rPr lang="en-US" sz="3600" b="1" dirty="0"/>
              <a:t>Intro to SQD</a:t>
            </a:r>
          </a:p>
          <a:p>
            <a:pPr marL="742950" indent="-742950">
              <a:spcAft>
                <a:spcPts val="2000"/>
              </a:spcAft>
              <a:buAutoNum type="arabicPeriod"/>
            </a:pPr>
            <a:r>
              <a:rPr lang="en-US" sz="3600" b="1" dirty="0"/>
              <a:t>Tour of the software and Qiskit addons</a:t>
            </a:r>
            <a:r>
              <a:rPr lang="en-US" sz="3600" dirty="0">
                <a:latin typeface="+mn-lt"/>
              </a:rPr>
              <a:t>: </a:t>
            </a:r>
            <a:br>
              <a:rPr lang="en-US" sz="3600" dirty="0">
                <a:latin typeface="+mn-lt"/>
              </a:rPr>
            </a:br>
            <a:r>
              <a:rPr lang="en-US" sz="3600" dirty="0">
                <a:latin typeface="IBM Plex Mono" panose="020B0509050203000203" pitchFamily="49" charset="77"/>
              </a:rPr>
              <a:t>qiskit-addon-sqd</a:t>
            </a:r>
          </a:p>
          <a:p>
            <a:pPr marL="742950" indent="-742950">
              <a:spcAft>
                <a:spcPts val="2000"/>
              </a:spcAft>
              <a:buAutoNum type="arabicPeriod"/>
            </a:pPr>
            <a:r>
              <a:rPr lang="en-US" sz="3600" b="1" dirty="0">
                <a:solidFill>
                  <a:schemeClr val="accent1"/>
                </a:solidFill>
              </a:rPr>
              <a:t>Code demonstration</a:t>
            </a:r>
            <a:r>
              <a:rPr lang="en-US" sz="3600" b="1" dirty="0">
                <a:solidFill>
                  <a:schemeClr val="accent1"/>
                </a:solidFill>
                <a:latin typeface="+mn-lt"/>
              </a:rPr>
              <a:t> for a</a:t>
            </a:r>
            <a:r>
              <a:rPr lang="en-US" sz="3600" dirty="0">
                <a:solidFill>
                  <a:schemeClr val="accent1"/>
                </a:solidFill>
                <a:latin typeface="+mn-lt"/>
              </a:rPr>
              <a:t> chemistry application: </a:t>
            </a:r>
            <a:br>
              <a:rPr lang="en-US" sz="3600" dirty="0">
                <a:solidFill>
                  <a:schemeClr val="accent1"/>
                </a:solidFill>
                <a:latin typeface="+mn-lt"/>
              </a:rPr>
            </a:br>
            <a:r>
              <a:rPr lang="en-US" sz="3600" dirty="0">
                <a:solidFill>
                  <a:schemeClr val="accent1"/>
                </a:solidFill>
                <a:latin typeface="+mn-lt"/>
              </a:rPr>
              <a:t>Nitrogen molecule</a:t>
            </a:r>
          </a:p>
          <a:p>
            <a:pPr marL="742950" indent="-742950">
              <a:spcAft>
                <a:spcPts val="2000"/>
              </a:spcAft>
              <a:buAutoNum type="arabicPeriod"/>
            </a:pPr>
            <a:endParaRPr lang="en-US" sz="3600" dirty="0">
              <a:latin typeface="+mn-lt"/>
            </a:endParaRPr>
          </a:p>
        </p:txBody>
      </p:sp>
      <p:sp>
        <p:nvSpPr>
          <p:cNvPr id="3" name="Text Placeholder 2">
            <a:extLst>
              <a:ext uri="{FF2B5EF4-FFF2-40B4-BE49-F238E27FC236}">
                <a16:creationId xmlns:a16="http://schemas.microsoft.com/office/drawing/2014/main" id="{9AF071B2-4953-4470-BF26-80442FDC3EF9}"/>
              </a:ext>
            </a:extLst>
          </p:cNvPr>
          <p:cNvSpPr>
            <a:spLocks noGrp="1"/>
          </p:cNvSpPr>
          <p:nvPr>
            <p:ph type="body" sz="quarter" idx="14"/>
          </p:nvPr>
        </p:nvSpPr>
        <p:spPr>
          <a:xfrm>
            <a:off x="16439033" y="5755341"/>
            <a:ext cx="7113672" cy="6246158"/>
          </a:xfrm>
        </p:spPr>
        <p:txBody>
          <a:bodyPr/>
          <a:lstStyle/>
          <a:p>
            <a:pPr marL="742950" indent="-742950">
              <a:spcAft>
                <a:spcPts val="2000"/>
              </a:spcAft>
              <a:buAutoNum type="arabicPeriod"/>
            </a:pPr>
            <a:r>
              <a:rPr lang="en-US" sz="3600" dirty="0">
                <a:latin typeface="+mn-lt"/>
              </a:rPr>
              <a:t>Intro to SQD with </a:t>
            </a:r>
            <a:r>
              <a:rPr lang="en-US" sz="3600" b="1" dirty="0"/>
              <a:t>quantum Krylov states</a:t>
            </a:r>
          </a:p>
          <a:p>
            <a:pPr marL="742950" indent="-742950">
              <a:spcAft>
                <a:spcPts val="2000"/>
              </a:spcAft>
              <a:buAutoNum type="arabicPeriod"/>
            </a:pPr>
            <a:r>
              <a:rPr lang="en-US" sz="3600" b="1" dirty="0">
                <a:solidFill>
                  <a:schemeClr val="accent1"/>
                </a:solidFill>
              </a:rPr>
              <a:t>Code demonstration </a:t>
            </a:r>
            <a:r>
              <a:rPr lang="en-US" sz="3600" dirty="0">
                <a:solidFill>
                  <a:schemeClr val="accent1"/>
                </a:solidFill>
                <a:latin typeface="+mn-lt"/>
              </a:rPr>
              <a:t>for a physics application: </a:t>
            </a:r>
            <a:br>
              <a:rPr lang="en-US" sz="3600" dirty="0">
                <a:solidFill>
                  <a:schemeClr val="accent1"/>
                </a:solidFill>
                <a:latin typeface="+mn-lt"/>
              </a:rPr>
            </a:br>
            <a:r>
              <a:rPr lang="en-US" sz="3600" dirty="0">
                <a:solidFill>
                  <a:schemeClr val="accent1"/>
                </a:solidFill>
                <a:latin typeface="+mn-lt"/>
              </a:rPr>
              <a:t>Anderson impurity model</a:t>
            </a:r>
          </a:p>
        </p:txBody>
      </p:sp>
      <p:sp>
        <p:nvSpPr>
          <p:cNvPr id="9" name="Footer Placeholder 8">
            <a:extLst>
              <a:ext uri="{FF2B5EF4-FFF2-40B4-BE49-F238E27FC236}">
                <a16:creationId xmlns:a16="http://schemas.microsoft.com/office/drawing/2014/main" id="{DDED4EAB-02FA-D8B9-8DBD-79D4E9FD9CE1}"/>
              </a:ext>
            </a:extLst>
          </p:cNvPr>
          <p:cNvSpPr>
            <a:spLocks noGrp="1"/>
          </p:cNvSpPr>
          <p:nvPr>
            <p:ph type="ftr" sz="quarter" idx="18"/>
          </p:nvPr>
        </p:nvSpPr>
        <p:spPr/>
        <p:txBody>
          <a:bodyPr/>
          <a:lstStyle/>
          <a:p>
            <a:r>
              <a:rPr lang="en-US"/>
              <a:t>IBM Quantum</a:t>
            </a:r>
            <a:endParaRPr lang="en-US" dirty="0"/>
          </a:p>
        </p:txBody>
      </p:sp>
      <p:sp>
        <p:nvSpPr>
          <p:cNvPr id="10" name="Slide Number Placeholder 9">
            <a:extLst>
              <a:ext uri="{FF2B5EF4-FFF2-40B4-BE49-F238E27FC236}">
                <a16:creationId xmlns:a16="http://schemas.microsoft.com/office/drawing/2014/main" id="{F43C6BBB-AEA8-7AC0-841A-F607391A5590}"/>
              </a:ext>
            </a:extLst>
          </p:cNvPr>
          <p:cNvSpPr>
            <a:spLocks noGrp="1"/>
          </p:cNvSpPr>
          <p:nvPr>
            <p:ph type="sldNum" sz="quarter" idx="4"/>
          </p:nvPr>
        </p:nvSpPr>
        <p:spPr/>
        <p:txBody>
          <a:bodyPr/>
          <a:lstStyle/>
          <a:p>
            <a:fld id="{86CB4B4D-7CA3-9044-876B-883B54F8677D}" type="slidenum">
              <a:rPr lang="en-US" smtClean="0"/>
              <a:pPr/>
              <a:t>2</a:t>
            </a:fld>
            <a:endParaRPr lang="en-US"/>
          </a:p>
        </p:txBody>
      </p:sp>
      <p:sp>
        <p:nvSpPr>
          <p:cNvPr id="14" name="TextBox 13">
            <a:extLst>
              <a:ext uri="{FF2B5EF4-FFF2-40B4-BE49-F238E27FC236}">
                <a16:creationId xmlns:a16="http://schemas.microsoft.com/office/drawing/2014/main" id="{8A97820A-A211-9DF5-D238-1FAE30E1924E}"/>
              </a:ext>
            </a:extLst>
          </p:cNvPr>
          <p:cNvSpPr txBox="1"/>
          <p:nvPr/>
        </p:nvSpPr>
        <p:spPr>
          <a:xfrm>
            <a:off x="6667500" y="3462617"/>
            <a:ext cx="4962897" cy="1256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defTabSz="2438400">
              <a:spcBef>
                <a:spcPts val="200"/>
              </a:spcBef>
              <a:buSzPct val="100000"/>
            </a:pPr>
            <a:r>
              <a:rPr lang="en-US" sz="4000" kern="0" dirty="0">
                <a:solidFill>
                  <a:srgbClr val="000000"/>
                </a:solidFill>
                <a:ea typeface="+mj-ea"/>
                <a:cs typeface="+mj-cs"/>
                <a:sym typeface="IBM Plex Sans Light"/>
              </a:rPr>
              <a:t>Session 1</a:t>
            </a:r>
          </a:p>
          <a:p>
            <a:pPr algn="l" defTabSz="2438400">
              <a:spcBef>
                <a:spcPts val="200"/>
              </a:spcBef>
              <a:buSzPct val="100000"/>
            </a:pPr>
            <a:r>
              <a:rPr lang="en-US" sz="4000" kern="0" dirty="0">
                <a:solidFill>
                  <a:srgbClr val="000000"/>
                </a:solidFill>
                <a:ea typeface="+mj-ea"/>
                <a:cs typeface="+mj-cs"/>
                <a:sym typeface="IBM Plex Sans Light"/>
              </a:rPr>
              <a:t>10:00-11:30 am MDT</a:t>
            </a:r>
          </a:p>
        </p:txBody>
      </p:sp>
      <p:sp>
        <p:nvSpPr>
          <p:cNvPr id="15" name="TextBox 14">
            <a:extLst>
              <a:ext uri="{FF2B5EF4-FFF2-40B4-BE49-F238E27FC236}">
                <a16:creationId xmlns:a16="http://schemas.microsoft.com/office/drawing/2014/main" id="{2C4D4C8B-26CB-35AD-6DC9-63DCF807AB73}"/>
              </a:ext>
            </a:extLst>
          </p:cNvPr>
          <p:cNvSpPr txBox="1"/>
          <p:nvPr/>
        </p:nvSpPr>
        <p:spPr>
          <a:xfrm>
            <a:off x="16439033" y="3462617"/>
            <a:ext cx="4371389" cy="1256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defTabSz="2438400">
              <a:spcBef>
                <a:spcPts val="200"/>
              </a:spcBef>
              <a:buSzPct val="100000"/>
            </a:pPr>
            <a:r>
              <a:rPr lang="en-US" sz="4000" kern="0" dirty="0">
                <a:solidFill>
                  <a:srgbClr val="000000"/>
                </a:solidFill>
                <a:ea typeface="+mj-ea"/>
                <a:cs typeface="+mj-cs"/>
                <a:sym typeface="IBM Plex Sans Light"/>
              </a:rPr>
              <a:t>Session 2</a:t>
            </a:r>
          </a:p>
          <a:p>
            <a:pPr algn="l" defTabSz="2438400">
              <a:spcBef>
                <a:spcPts val="200"/>
              </a:spcBef>
              <a:buSzPct val="100000"/>
            </a:pPr>
            <a:r>
              <a:rPr lang="en-US" sz="4000" kern="0" dirty="0">
                <a:solidFill>
                  <a:srgbClr val="000000"/>
                </a:solidFill>
                <a:ea typeface="+mj-ea"/>
                <a:cs typeface="+mj-cs"/>
                <a:sym typeface="IBM Plex Sans Light"/>
              </a:rPr>
              <a:t>1:00-2:30 pm MDT</a:t>
            </a:r>
          </a:p>
        </p:txBody>
      </p:sp>
      <p:cxnSp>
        <p:nvCxnSpPr>
          <p:cNvPr id="17" name="Straight Connector 16">
            <a:extLst>
              <a:ext uri="{FF2B5EF4-FFF2-40B4-BE49-F238E27FC236}">
                <a16:creationId xmlns:a16="http://schemas.microsoft.com/office/drawing/2014/main" id="{22FD4D80-D90E-E7F0-A5FE-852A51B7BF87}"/>
              </a:ext>
            </a:extLst>
          </p:cNvPr>
          <p:cNvCxnSpPr/>
          <p:nvPr/>
        </p:nvCxnSpPr>
        <p:spPr bwMode="auto">
          <a:xfrm>
            <a:off x="6051176" y="3429000"/>
            <a:ext cx="0" cy="85724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76CAD49-31DB-214C-869E-0B93EA4D8659}"/>
              </a:ext>
            </a:extLst>
          </p:cNvPr>
          <p:cNvCxnSpPr/>
          <p:nvPr/>
        </p:nvCxnSpPr>
        <p:spPr bwMode="auto">
          <a:xfrm>
            <a:off x="15858568" y="3429000"/>
            <a:ext cx="0" cy="85724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018162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0BA23-2D4B-1550-8CF0-358CD51664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3B21E-87BC-C5C3-6082-EE1D6F95975D}"/>
              </a:ext>
            </a:extLst>
          </p:cNvPr>
          <p:cNvSpPr>
            <a:spLocks noGrp="1"/>
          </p:cNvSpPr>
          <p:nvPr>
            <p:ph type="title"/>
          </p:nvPr>
        </p:nvSpPr>
        <p:spPr/>
        <p:txBody>
          <a:bodyPr/>
          <a:lstStyle/>
          <a:p>
            <a:r>
              <a:rPr lang="en-US" sz="8800" dirty="0"/>
              <a:t>Tutorial Agenda</a:t>
            </a:r>
          </a:p>
        </p:txBody>
      </p:sp>
      <p:sp>
        <p:nvSpPr>
          <p:cNvPr id="11" name="Text Placeholder 10">
            <a:extLst>
              <a:ext uri="{FF2B5EF4-FFF2-40B4-BE49-F238E27FC236}">
                <a16:creationId xmlns:a16="http://schemas.microsoft.com/office/drawing/2014/main" id="{A24FA03B-39B8-A403-7B80-10F8C252A2FC}"/>
              </a:ext>
            </a:extLst>
          </p:cNvPr>
          <p:cNvSpPr>
            <a:spLocks noGrp="1"/>
          </p:cNvSpPr>
          <p:nvPr>
            <p:ph type="body" sz="quarter" idx="11"/>
          </p:nvPr>
        </p:nvSpPr>
        <p:spPr>
          <a:xfrm>
            <a:off x="576072" y="4787152"/>
            <a:ext cx="4956175" cy="7214347"/>
          </a:xfrm>
        </p:spPr>
        <p:txBody>
          <a:bodyPr/>
          <a:lstStyle/>
          <a:p>
            <a:r>
              <a:rPr lang="en-US" sz="4000" dirty="0">
                <a:latin typeface="+mj-lt"/>
              </a:rPr>
              <a:t>Quantum-Centric Supercomputing with </a:t>
            </a:r>
            <a:r>
              <a:rPr lang="en-US" sz="4000" dirty="0">
                <a:solidFill>
                  <a:schemeClr val="accent1"/>
                </a:solidFill>
                <a:latin typeface="+mj-lt"/>
              </a:rPr>
              <a:t>Sample-Based Quantum Diagonalization (SQD)</a:t>
            </a:r>
            <a:r>
              <a:rPr lang="en-US" sz="4000" dirty="0">
                <a:latin typeface="+mj-lt"/>
              </a:rPr>
              <a:t> and Qiskit Addons</a:t>
            </a:r>
          </a:p>
        </p:txBody>
      </p:sp>
      <p:sp>
        <p:nvSpPr>
          <p:cNvPr id="12" name="Text Placeholder 11">
            <a:extLst>
              <a:ext uri="{FF2B5EF4-FFF2-40B4-BE49-F238E27FC236}">
                <a16:creationId xmlns:a16="http://schemas.microsoft.com/office/drawing/2014/main" id="{CF861C0C-B8D2-5329-0B02-C95A7A6A6BB6}"/>
              </a:ext>
            </a:extLst>
          </p:cNvPr>
          <p:cNvSpPr>
            <a:spLocks noGrp="1"/>
          </p:cNvSpPr>
          <p:nvPr>
            <p:ph type="body" sz="quarter" idx="12"/>
          </p:nvPr>
        </p:nvSpPr>
        <p:spPr>
          <a:xfrm>
            <a:off x="6667500" y="5755341"/>
            <a:ext cx="7102287" cy="6246158"/>
          </a:xfrm>
        </p:spPr>
        <p:txBody>
          <a:bodyPr/>
          <a:lstStyle/>
          <a:p>
            <a:pPr marL="742950" indent="-742950">
              <a:spcAft>
                <a:spcPts val="2000"/>
              </a:spcAft>
              <a:buAutoNum type="arabicPeriod"/>
            </a:pPr>
            <a:r>
              <a:rPr lang="en-US" sz="3600" b="1" dirty="0"/>
              <a:t>Intro to SQD</a:t>
            </a:r>
          </a:p>
          <a:p>
            <a:pPr marL="742950" indent="-742950">
              <a:spcAft>
                <a:spcPts val="2000"/>
              </a:spcAft>
              <a:buAutoNum type="arabicPeriod"/>
            </a:pPr>
            <a:r>
              <a:rPr lang="en-US" sz="3600" b="1" dirty="0"/>
              <a:t>Tour of the software and Qiskit addons</a:t>
            </a:r>
            <a:r>
              <a:rPr lang="en-US" sz="3600" dirty="0">
                <a:latin typeface="+mn-lt"/>
              </a:rPr>
              <a:t>: </a:t>
            </a:r>
            <a:br>
              <a:rPr lang="en-US" sz="3600" dirty="0">
                <a:latin typeface="+mn-lt"/>
              </a:rPr>
            </a:br>
            <a:r>
              <a:rPr lang="en-US" sz="3600" dirty="0">
                <a:latin typeface="IBM Plex Mono" panose="020B0509050203000203" pitchFamily="49" charset="77"/>
              </a:rPr>
              <a:t>qiskit-addon-sqd</a:t>
            </a:r>
          </a:p>
          <a:p>
            <a:pPr marL="742950" indent="-742950">
              <a:spcAft>
                <a:spcPts val="2000"/>
              </a:spcAft>
              <a:buAutoNum type="arabicPeriod"/>
            </a:pPr>
            <a:r>
              <a:rPr lang="en-US" sz="3600" b="1" dirty="0">
                <a:solidFill>
                  <a:schemeClr val="accent1"/>
                </a:solidFill>
              </a:rPr>
              <a:t>Code demonstration</a:t>
            </a:r>
            <a:r>
              <a:rPr lang="en-US" sz="3600" b="1" dirty="0">
                <a:solidFill>
                  <a:schemeClr val="accent1"/>
                </a:solidFill>
                <a:latin typeface="+mn-lt"/>
              </a:rPr>
              <a:t> for a</a:t>
            </a:r>
            <a:r>
              <a:rPr lang="en-US" sz="3600" dirty="0">
                <a:solidFill>
                  <a:schemeClr val="accent1"/>
                </a:solidFill>
                <a:latin typeface="+mn-lt"/>
              </a:rPr>
              <a:t> chemistry application: </a:t>
            </a:r>
            <a:br>
              <a:rPr lang="en-US" sz="3600" dirty="0">
                <a:solidFill>
                  <a:schemeClr val="accent1"/>
                </a:solidFill>
                <a:latin typeface="+mn-lt"/>
              </a:rPr>
            </a:br>
            <a:r>
              <a:rPr lang="en-US" sz="3600" dirty="0">
                <a:solidFill>
                  <a:schemeClr val="accent1"/>
                </a:solidFill>
                <a:latin typeface="+mn-lt"/>
              </a:rPr>
              <a:t>Nitrogen molecule</a:t>
            </a:r>
          </a:p>
          <a:p>
            <a:pPr marL="742950" indent="-742950">
              <a:spcAft>
                <a:spcPts val="2000"/>
              </a:spcAft>
              <a:buAutoNum type="arabicPeriod"/>
            </a:pPr>
            <a:endParaRPr lang="en-US" sz="3600" dirty="0">
              <a:latin typeface="+mn-lt"/>
            </a:endParaRPr>
          </a:p>
        </p:txBody>
      </p:sp>
      <p:sp>
        <p:nvSpPr>
          <p:cNvPr id="3" name="Text Placeholder 2">
            <a:extLst>
              <a:ext uri="{FF2B5EF4-FFF2-40B4-BE49-F238E27FC236}">
                <a16:creationId xmlns:a16="http://schemas.microsoft.com/office/drawing/2014/main" id="{77A2B86B-26F9-7A79-BEB9-8FB7B35F7761}"/>
              </a:ext>
            </a:extLst>
          </p:cNvPr>
          <p:cNvSpPr>
            <a:spLocks noGrp="1"/>
          </p:cNvSpPr>
          <p:nvPr>
            <p:ph type="body" sz="quarter" idx="14"/>
          </p:nvPr>
        </p:nvSpPr>
        <p:spPr>
          <a:xfrm>
            <a:off x="16439033" y="5755341"/>
            <a:ext cx="7113672" cy="6246158"/>
          </a:xfrm>
        </p:spPr>
        <p:txBody>
          <a:bodyPr/>
          <a:lstStyle/>
          <a:p>
            <a:pPr marL="742950" indent="-742950">
              <a:spcAft>
                <a:spcPts val="2000"/>
              </a:spcAft>
              <a:buAutoNum type="arabicPeriod"/>
            </a:pPr>
            <a:r>
              <a:rPr lang="en-US" sz="3600" dirty="0">
                <a:latin typeface="+mn-lt"/>
              </a:rPr>
              <a:t>Intro to SQD with </a:t>
            </a:r>
            <a:r>
              <a:rPr lang="en-US" sz="3600" b="1" dirty="0"/>
              <a:t>quantum Krylov states</a:t>
            </a:r>
          </a:p>
          <a:p>
            <a:pPr marL="742950" indent="-742950">
              <a:spcAft>
                <a:spcPts val="2000"/>
              </a:spcAft>
              <a:buAutoNum type="arabicPeriod"/>
            </a:pPr>
            <a:r>
              <a:rPr lang="en-US" sz="3600" b="1" dirty="0">
                <a:solidFill>
                  <a:schemeClr val="accent1"/>
                </a:solidFill>
              </a:rPr>
              <a:t>Code demonstration </a:t>
            </a:r>
            <a:r>
              <a:rPr lang="en-US" sz="3600" dirty="0">
                <a:solidFill>
                  <a:schemeClr val="accent1"/>
                </a:solidFill>
                <a:latin typeface="+mn-lt"/>
              </a:rPr>
              <a:t>for a physics application: </a:t>
            </a:r>
            <a:br>
              <a:rPr lang="en-US" sz="3600" dirty="0">
                <a:solidFill>
                  <a:schemeClr val="accent1"/>
                </a:solidFill>
                <a:latin typeface="+mn-lt"/>
              </a:rPr>
            </a:br>
            <a:r>
              <a:rPr lang="en-US" sz="3600" dirty="0">
                <a:solidFill>
                  <a:schemeClr val="accent1"/>
                </a:solidFill>
                <a:latin typeface="+mn-lt"/>
              </a:rPr>
              <a:t>Anderson impurity model</a:t>
            </a:r>
          </a:p>
        </p:txBody>
      </p:sp>
      <p:sp>
        <p:nvSpPr>
          <p:cNvPr id="9" name="Footer Placeholder 8">
            <a:extLst>
              <a:ext uri="{FF2B5EF4-FFF2-40B4-BE49-F238E27FC236}">
                <a16:creationId xmlns:a16="http://schemas.microsoft.com/office/drawing/2014/main" id="{124332C1-05AB-1E5A-C4CF-4B727C516FBD}"/>
              </a:ext>
            </a:extLst>
          </p:cNvPr>
          <p:cNvSpPr>
            <a:spLocks noGrp="1"/>
          </p:cNvSpPr>
          <p:nvPr>
            <p:ph type="ftr" sz="quarter" idx="18"/>
          </p:nvPr>
        </p:nvSpPr>
        <p:spPr/>
        <p:txBody>
          <a:bodyPr/>
          <a:lstStyle/>
          <a:p>
            <a:r>
              <a:rPr lang="en-US"/>
              <a:t>IBM Quantum</a:t>
            </a:r>
            <a:endParaRPr lang="en-US" dirty="0"/>
          </a:p>
        </p:txBody>
      </p:sp>
      <p:sp>
        <p:nvSpPr>
          <p:cNvPr id="10" name="Slide Number Placeholder 9">
            <a:extLst>
              <a:ext uri="{FF2B5EF4-FFF2-40B4-BE49-F238E27FC236}">
                <a16:creationId xmlns:a16="http://schemas.microsoft.com/office/drawing/2014/main" id="{26CF5FF2-9FD7-A8C2-4B7C-0E10135BDC34}"/>
              </a:ext>
            </a:extLst>
          </p:cNvPr>
          <p:cNvSpPr>
            <a:spLocks noGrp="1"/>
          </p:cNvSpPr>
          <p:nvPr>
            <p:ph type="sldNum" sz="quarter" idx="4"/>
          </p:nvPr>
        </p:nvSpPr>
        <p:spPr/>
        <p:txBody>
          <a:bodyPr/>
          <a:lstStyle/>
          <a:p>
            <a:fld id="{86CB4B4D-7CA3-9044-876B-883B54F8677D}" type="slidenum">
              <a:rPr lang="en-US" smtClean="0"/>
              <a:pPr/>
              <a:t>20</a:t>
            </a:fld>
            <a:endParaRPr lang="en-US"/>
          </a:p>
        </p:txBody>
      </p:sp>
      <p:sp>
        <p:nvSpPr>
          <p:cNvPr id="14" name="TextBox 13">
            <a:extLst>
              <a:ext uri="{FF2B5EF4-FFF2-40B4-BE49-F238E27FC236}">
                <a16:creationId xmlns:a16="http://schemas.microsoft.com/office/drawing/2014/main" id="{2E679917-7953-AA01-796D-476EFC06D347}"/>
              </a:ext>
            </a:extLst>
          </p:cNvPr>
          <p:cNvSpPr txBox="1"/>
          <p:nvPr/>
        </p:nvSpPr>
        <p:spPr>
          <a:xfrm>
            <a:off x="6667500" y="3462617"/>
            <a:ext cx="4962897" cy="1256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defTabSz="2438400">
              <a:spcBef>
                <a:spcPts val="200"/>
              </a:spcBef>
              <a:buSzPct val="100000"/>
            </a:pPr>
            <a:r>
              <a:rPr lang="en-US" sz="4000" kern="0" dirty="0">
                <a:solidFill>
                  <a:srgbClr val="000000"/>
                </a:solidFill>
                <a:ea typeface="+mj-ea"/>
                <a:cs typeface="+mj-cs"/>
                <a:sym typeface="IBM Plex Sans Light"/>
              </a:rPr>
              <a:t>Session 1</a:t>
            </a:r>
          </a:p>
          <a:p>
            <a:pPr algn="l" defTabSz="2438400">
              <a:spcBef>
                <a:spcPts val="200"/>
              </a:spcBef>
              <a:buSzPct val="100000"/>
            </a:pPr>
            <a:r>
              <a:rPr lang="en-US" sz="4000" kern="0" dirty="0">
                <a:solidFill>
                  <a:srgbClr val="000000"/>
                </a:solidFill>
                <a:ea typeface="+mj-ea"/>
                <a:cs typeface="+mj-cs"/>
                <a:sym typeface="IBM Plex Sans Light"/>
              </a:rPr>
              <a:t>10:00-11:30 am MDT</a:t>
            </a:r>
          </a:p>
        </p:txBody>
      </p:sp>
      <p:sp>
        <p:nvSpPr>
          <p:cNvPr id="15" name="TextBox 14">
            <a:extLst>
              <a:ext uri="{FF2B5EF4-FFF2-40B4-BE49-F238E27FC236}">
                <a16:creationId xmlns:a16="http://schemas.microsoft.com/office/drawing/2014/main" id="{6CE1135A-157C-2D2E-0C26-FFC962E90808}"/>
              </a:ext>
            </a:extLst>
          </p:cNvPr>
          <p:cNvSpPr txBox="1"/>
          <p:nvPr/>
        </p:nvSpPr>
        <p:spPr>
          <a:xfrm>
            <a:off x="16439033" y="3462617"/>
            <a:ext cx="4371389" cy="1256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defTabSz="2438400">
              <a:spcBef>
                <a:spcPts val="200"/>
              </a:spcBef>
              <a:buSzPct val="100000"/>
            </a:pPr>
            <a:r>
              <a:rPr lang="en-US" sz="4000" kern="0" dirty="0">
                <a:solidFill>
                  <a:srgbClr val="000000"/>
                </a:solidFill>
                <a:ea typeface="+mj-ea"/>
                <a:cs typeface="+mj-cs"/>
                <a:sym typeface="IBM Plex Sans Light"/>
              </a:rPr>
              <a:t>Session 2</a:t>
            </a:r>
          </a:p>
          <a:p>
            <a:pPr algn="l" defTabSz="2438400">
              <a:spcBef>
                <a:spcPts val="200"/>
              </a:spcBef>
              <a:buSzPct val="100000"/>
            </a:pPr>
            <a:r>
              <a:rPr lang="en-US" sz="4000" kern="0" dirty="0">
                <a:solidFill>
                  <a:srgbClr val="000000"/>
                </a:solidFill>
                <a:ea typeface="+mj-ea"/>
                <a:cs typeface="+mj-cs"/>
                <a:sym typeface="IBM Plex Sans Light"/>
              </a:rPr>
              <a:t>1:00-2:30 pm MDT</a:t>
            </a:r>
          </a:p>
        </p:txBody>
      </p:sp>
      <p:cxnSp>
        <p:nvCxnSpPr>
          <p:cNvPr id="17" name="Straight Connector 16">
            <a:extLst>
              <a:ext uri="{FF2B5EF4-FFF2-40B4-BE49-F238E27FC236}">
                <a16:creationId xmlns:a16="http://schemas.microsoft.com/office/drawing/2014/main" id="{C1342E9D-9137-D6F8-26A8-39151E329CA4}"/>
              </a:ext>
            </a:extLst>
          </p:cNvPr>
          <p:cNvCxnSpPr/>
          <p:nvPr/>
        </p:nvCxnSpPr>
        <p:spPr bwMode="auto">
          <a:xfrm>
            <a:off x="6051176" y="3429000"/>
            <a:ext cx="0" cy="85724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2D3504F-E305-9654-B544-3630A24ADC47}"/>
              </a:ext>
            </a:extLst>
          </p:cNvPr>
          <p:cNvCxnSpPr/>
          <p:nvPr/>
        </p:nvCxnSpPr>
        <p:spPr bwMode="auto">
          <a:xfrm>
            <a:off x="15858568" y="3429000"/>
            <a:ext cx="0" cy="85724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8616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526F0-DA99-A919-C51E-6F5EED1997B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1F324A7-58C7-79D7-555A-0376E1920E09}"/>
              </a:ext>
            </a:extLst>
          </p:cNvPr>
          <p:cNvSpPr txBox="1">
            <a:spLocks/>
          </p:cNvSpPr>
          <p:nvPr/>
        </p:nvSpPr>
        <p:spPr>
          <a:xfrm>
            <a:off x="1393736" y="2484700"/>
            <a:ext cx="20972586" cy="8286188"/>
          </a:xfrm>
          <a:prstGeom prst="rect">
            <a:avLst/>
          </a:prstGeom>
        </p:spPr>
        <p:txBody>
          <a:bodyPr vert="horz" lIns="182880" tIns="91440" rIns="182880" bIns="9144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11600" dirty="0">
                <a:solidFill>
                  <a:srgbClr val="A56EFF"/>
                </a:solidFill>
                <a:latin typeface="IBM Plex Sans Light" panose="020B0403050203000203" pitchFamily="34" charset="0"/>
              </a:rPr>
              <a:t>Sample-based Krylov Quantum Diagonalization (SKQD) </a:t>
            </a:r>
          </a:p>
        </p:txBody>
      </p:sp>
    </p:spTree>
    <p:extLst>
      <p:ext uri="{BB962C8B-B14F-4D97-AF65-F5344CB8AC3E}">
        <p14:creationId xmlns:p14="http://schemas.microsoft.com/office/powerpoint/2010/main" val="3051691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02A54-984F-5955-60DD-F69F5BD79D7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CD1972A-6EE7-1FFF-49A1-C85D1A6A5EB8}"/>
              </a:ext>
            </a:extLst>
          </p:cNvPr>
          <p:cNvSpPr txBox="1"/>
          <p:nvPr/>
        </p:nvSpPr>
        <p:spPr>
          <a:xfrm>
            <a:off x="3269730" y="1970799"/>
            <a:ext cx="184731" cy="646331"/>
          </a:xfrm>
          <a:prstGeom prst="rect">
            <a:avLst/>
          </a:prstGeom>
          <a:noFill/>
        </p:spPr>
        <p:txBody>
          <a:bodyPr wrap="none" rtlCol="0">
            <a:spAutoFit/>
          </a:bodyPr>
          <a:lstStyle/>
          <a:p>
            <a:pPr defTabSz="1828800"/>
            <a:endParaRPr lang="en-US">
              <a:solidFill>
                <a:prstClr val="black"/>
              </a:solidFill>
              <a:latin typeface="Aptos" panose="02110004020202020204"/>
            </a:endParaRPr>
          </a:p>
        </p:txBody>
      </p:sp>
      <p:sp>
        <p:nvSpPr>
          <p:cNvPr id="6" name="TextBox 5">
            <a:extLst>
              <a:ext uri="{FF2B5EF4-FFF2-40B4-BE49-F238E27FC236}">
                <a16:creationId xmlns:a16="http://schemas.microsoft.com/office/drawing/2014/main" id="{46D0D7E3-57EB-C884-F845-4CC6F9AC59C6}"/>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grpSp>
        <p:nvGrpSpPr>
          <p:cNvPr id="39" name="Group 38">
            <a:extLst>
              <a:ext uri="{FF2B5EF4-FFF2-40B4-BE49-F238E27FC236}">
                <a16:creationId xmlns:a16="http://schemas.microsoft.com/office/drawing/2014/main" id="{0B795C59-7E75-330F-516A-BBE0CAC50FC5}"/>
              </a:ext>
            </a:extLst>
          </p:cNvPr>
          <p:cNvGrpSpPr/>
          <p:nvPr/>
        </p:nvGrpSpPr>
        <p:grpSpPr>
          <a:xfrm>
            <a:off x="1363953" y="2690192"/>
            <a:ext cx="21251232" cy="9045544"/>
            <a:chOff x="681183" y="1345096"/>
            <a:chExt cx="10625616" cy="4522772"/>
          </a:xfrm>
        </p:grpSpPr>
        <p:sp>
          <p:nvSpPr>
            <p:cNvPr id="8" name="Rectangle 7">
              <a:extLst>
                <a:ext uri="{FF2B5EF4-FFF2-40B4-BE49-F238E27FC236}">
                  <a16:creationId xmlns:a16="http://schemas.microsoft.com/office/drawing/2014/main" id="{9D891814-A97C-9FA1-0DA5-7265F4676C36}"/>
                </a:ext>
              </a:extLst>
            </p:cNvPr>
            <p:cNvSpPr/>
            <p:nvPr/>
          </p:nvSpPr>
          <p:spPr bwMode="auto">
            <a:xfrm>
              <a:off x="681183" y="1347982"/>
              <a:ext cx="5579367" cy="4519886"/>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pic>
          <p:nvPicPr>
            <p:cNvPr id="10" name="Picture 4" descr="IBM debuts next-generation quantum processor &amp; IBM Quantum System Two;  extends roadmap to advance era of quantum utility - Green Car Congress">
              <a:extLst>
                <a:ext uri="{FF2B5EF4-FFF2-40B4-BE49-F238E27FC236}">
                  <a16:creationId xmlns:a16="http://schemas.microsoft.com/office/drawing/2014/main" id="{0965D128-7D62-D95B-E04E-D6C61E470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29" y="4860111"/>
              <a:ext cx="1175360" cy="83740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A9AA4A8-0DDE-9089-F05E-DF22EB9EE788}"/>
                </a:ext>
              </a:extLst>
            </p:cNvPr>
            <p:cNvSpPr/>
            <p:nvPr/>
          </p:nvSpPr>
          <p:spPr bwMode="auto">
            <a:xfrm>
              <a:off x="6257754" y="1345096"/>
              <a:ext cx="5049045" cy="4496631"/>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cxnSp>
          <p:nvCxnSpPr>
            <p:cNvPr id="16" name="Straight Connector 15">
              <a:extLst>
                <a:ext uri="{FF2B5EF4-FFF2-40B4-BE49-F238E27FC236}">
                  <a16:creationId xmlns:a16="http://schemas.microsoft.com/office/drawing/2014/main" id="{0D1A776F-936D-9825-892D-727440E5664C}"/>
                </a:ext>
              </a:extLst>
            </p:cNvPr>
            <p:cNvCxnSpPr>
              <a:cxnSpLocks/>
            </p:cNvCxnSpPr>
            <p:nvPr/>
          </p:nvCxnSpPr>
          <p:spPr>
            <a:xfrm>
              <a:off x="3624212" y="2946417"/>
              <a:ext cx="3312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4F09905-AE24-84D3-A701-E6D6A5725CCA}"/>
                </a:ext>
              </a:extLst>
            </p:cNvPr>
            <p:cNvCxnSpPr>
              <a:cxnSpLocks/>
            </p:cNvCxnSpPr>
            <p:nvPr/>
          </p:nvCxnSpPr>
          <p:spPr>
            <a:xfrm flipV="1">
              <a:off x="6540646" y="2130749"/>
              <a:ext cx="0" cy="7887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6A056C7-428B-0134-794F-04BF37DAF006}"/>
                </a:ext>
              </a:extLst>
            </p:cNvPr>
            <p:cNvCxnSpPr>
              <a:cxnSpLocks/>
            </p:cNvCxnSpPr>
            <p:nvPr/>
          </p:nvCxnSpPr>
          <p:spPr>
            <a:xfrm>
              <a:off x="6540646" y="2130749"/>
              <a:ext cx="226619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28995E4-8C6E-2407-ACB9-10D6F7FE5675}"/>
                </a:ext>
              </a:extLst>
            </p:cNvPr>
            <p:cNvCxnSpPr>
              <a:cxnSpLocks/>
            </p:cNvCxnSpPr>
            <p:nvPr/>
          </p:nvCxnSpPr>
          <p:spPr>
            <a:xfrm>
              <a:off x="8806844" y="3057832"/>
              <a:ext cx="0" cy="3106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B0F00DB0-F17D-71AD-A9E2-1E1DACE0CDDC}"/>
                </a:ext>
              </a:extLst>
            </p:cNvPr>
            <p:cNvGrpSpPr/>
            <p:nvPr/>
          </p:nvGrpSpPr>
          <p:grpSpPr>
            <a:xfrm>
              <a:off x="7333294" y="2525145"/>
              <a:ext cx="2992787" cy="1273426"/>
              <a:chOff x="6015209" y="3842223"/>
              <a:chExt cx="2992787" cy="1273426"/>
            </a:xfrm>
          </p:grpSpPr>
          <p:sp>
            <p:nvSpPr>
              <p:cNvPr id="27" name="Rounded Rectangle 26">
                <a:extLst>
                  <a:ext uri="{FF2B5EF4-FFF2-40B4-BE49-F238E27FC236}">
                    <a16:creationId xmlns:a16="http://schemas.microsoft.com/office/drawing/2014/main" id="{C04D0EF3-F762-14AC-3F09-3A65E9925062}"/>
                  </a:ext>
                </a:extLst>
              </p:cNvPr>
              <p:cNvSpPr/>
              <p:nvPr/>
            </p:nvSpPr>
            <p:spPr>
              <a:xfrm>
                <a:off x="6015209" y="3842223"/>
                <a:ext cx="2992787" cy="352615"/>
              </a:xfrm>
              <a:prstGeom prst="roundRect">
                <a:avLst/>
              </a:prstGeom>
              <a:solidFill>
                <a:srgbClr val="A56EFF">
                  <a:alpha val="32157"/>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r>
                  <a:rPr lang="en-US" sz="2000" dirty="0">
                    <a:solidFill>
                      <a:prstClr val="black"/>
                    </a:solidFill>
                    <a:latin typeface="IBM Plex Sans" panose="020B0503050203000203" pitchFamily="34" charset="0"/>
                  </a:rPr>
                  <a:t>subspace diagonalization in the Krylov subspace  </a:t>
                </a:r>
              </a:p>
            </p:txBody>
          </p:sp>
          <p:sp>
            <p:nvSpPr>
              <p:cNvPr id="29" name="Rounded Rectangle 28">
                <a:extLst>
                  <a:ext uri="{FF2B5EF4-FFF2-40B4-BE49-F238E27FC236}">
                    <a16:creationId xmlns:a16="http://schemas.microsoft.com/office/drawing/2014/main" id="{5E652065-EEE3-5642-6C23-3143B7B1F5DB}"/>
                  </a:ext>
                </a:extLst>
              </p:cNvPr>
              <p:cNvSpPr/>
              <p:nvPr/>
            </p:nvSpPr>
            <p:spPr>
              <a:xfrm>
                <a:off x="6558889" y="4763033"/>
                <a:ext cx="1833154" cy="352616"/>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dirty="0">
                  <a:solidFill>
                    <a:prstClr val="white"/>
                  </a:solidFill>
                  <a:latin typeface="Aptos" panose="02110004020202020204"/>
                </a:endParaRPr>
              </a:p>
            </p:txBody>
          </p:sp>
          <p:sp>
            <p:nvSpPr>
              <p:cNvPr id="30" name="TextBox 29">
                <a:extLst>
                  <a:ext uri="{FF2B5EF4-FFF2-40B4-BE49-F238E27FC236}">
                    <a16:creationId xmlns:a16="http://schemas.microsoft.com/office/drawing/2014/main" id="{CBA7D7FF-4893-DFE4-2316-7F5563E535FB}"/>
                  </a:ext>
                </a:extLst>
              </p:cNvPr>
              <p:cNvSpPr txBox="1"/>
              <p:nvPr/>
            </p:nvSpPr>
            <p:spPr>
              <a:xfrm>
                <a:off x="6140879" y="4818416"/>
                <a:ext cx="2741448" cy="200055"/>
              </a:xfrm>
              <a:prstGeom prst="rect">
                <a:avLst/>
              </a:prstGeom>
              <a:noFill/>
            </p:spPr>
            <p:txBody>
              <a:bodyPr wrap="square" rtlCol="0">
                <a:spAutoFit/>
              </a:bodyPr>
              <a:lstStyle/>
              <a:p>
                <a:pPr algn="ctr" defTabSz="1828800">
                  <a:defRPr/>
                </a:pPr>
                <a:r>
                  <a:rPr lang="en-US" sz="2000" dirty="0">
                    <a:solidFill>
                      <a:prstClr val="black"/>
                    </a:solidFill>
                    <a:latin typeface="IBM Plex Sans" panose="020B0503050203000203" pitchFamily="34" charset="0"/>
                  </a:rPr>
                  <a:t>Ground state properties</a:t>
                </a:r>
              </a:p>
            </p:txBody>
          </p:sp>
        </p:grpSp>
        <p:cxnSp>
          <p:nvCxnSpPr>
            <p:cNvPr id="33" name="Straight Arrow Connector 32">
              <a:extLst>
                <a:ext uri="{FF2B5EF4-FFF2-40B4-BE49-F238E27FC236}">
                  <a16:creationId xmlns:a16="http://schemas.microsoft.com/office/drawing/2014/main" id="{1E18C10B-B0DB-8134-137C-6871D71CD6A3}"/>
                </a:ext>
              </a:extLst>
            </p:cNvPr>
            <p:cNvCxnSpPr>
              <a:cxnSpLocks/>
            </p:cNvCxnSpPr>
            <p:nvPr/>
          </p:nvCxnSpPr>
          <p:spPr>
            <a:xfrm>
              <a:off x="8793551" y="2120917"/>
              <a:ext cx="0" cy="3106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494D68C-A2BC-F085-A9D5-CEF37E7DC9D8}"/>
                    </a:ext>
                  </a:extLst>
                </p:cNvPr>
                <p:cNvSpPr txBox="1"/>
                <p:nvPr/>
              </p:nvSpPr>
              <p:spPr>
                <a:xfrm>
                  <a:off x="6353933" y="1453010"/>
                  <a:ext cx="4952863" cy="477054"/>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Classical component: Approximation of the ground state energy of </a:t>
                  </a:r>
                  <a14:m>
                    <m:oMath xmlns:m="http://schemas.openxmlformats.org/officeDocument/2006/math">
                      <m: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𝐻</m:t>
                      </m:r>
                    </m:oMath>
                  </a14:m>
                  <a:endPar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p:txBody>
            </p:sp>
          </mc:Choice>
          <mc:Fallback xmlns="">
            <p:sp>
              <p:nvSpPr>
                <p:cNvPr id="38" name="TextBox 37">
                  <a:extLst>
                    <a:ext uri="{FF2B5EF4-FFF2-40B4-BE49-F238E27FC236}">
                      <a16:creationId xmlns:a16="http://schemas.microsoft.com/office/drawing/2014/main" id="{5494D68C-A2BC-F085-A9D5-CEF37E7DC9D8}"/>
                    </a:ext>
                  </a:extLst>
                </p:cNvPr>
                <p:cNvSpPr txBox="1">
                  <a:spLocks noRot="1" noChangeAspect="1" noMove="1" noResize="1" noEditPoints="1" noAdjustHandles="1" noChangeArrowheads="1" noChangeShapeType="1" noTextEdit="1"/>
                </p:cNvSpPr>
                <p:nvPr/>
              </p:nvSpPr>
              <p:spPr>
                <a:xfrm>
                  <a:off x="6353933" y="1453010"/>
                  <a:ext cx="4952863" cy="477054"/>
                </a:xfrm>
                <a:prstGeom prst="rect">
                  <a:avLst/>
                </a:prstGeom>
                <a:blipFill>
                  <a:blip r:embed="rId4"/>
                  <a:stretch>
                    <a:fillRect l="-1280" t="-6579" b="-1710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85B03BB-9B00-C722-FB01-BFD0F780C79D}"/>
                </a:ext>
              </a:extLst>
            </p:cNvPr>
            <p:cNvSpPr txBox="1"/>
            <p:nvPr/>
          </p:nvSpPr>
          <p:spPr>
            <a:xfrm>
              <a:off x="937705" y="1966324"/>
              <a:ext cx="2124140" cy="292388"/>
            </a:xfrm>
            <a:prstGeom prst="rect">
              <a:avLst/>
            </a:prstGeom>
            <a:noFill/>
          </p:spPr>
          <p:txBody>
            <a:bodyPr wrap="none" rtlCol="0">
              <a:spAutoFit/>
            </a:bodyPr>
            <a:lstStyle/>
            <a:p>
              <a:pPr defTabSz="1828800"/>
              <a:r>
                <a:rPr lang="en-US" sz="3200" dirty="0">
                  <a:solidFill>
                    <a:prstClr val="black"/>
                  </a:solidFill>
                  <a:latin typeface="IBM Plex Sans Light" panose="020B0403050203000203" pitchFamily="34" charset="0"/>
                </a:rPr>
                <a:t>Krylov quantum states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8526B82-EB43-8278-873F-546AB91627EC}"/>
                    </a:ext>
                  </a:extLst>
                </p:cNvPr>
                <p:cNvSpPr txBox="1"/>
                <p:nvPr/>
              </p:nvSpPr>
              <p:spPr>
                <a:xfrm>
                  <a:off x="2454032" y="3403265"/>
                  <a:ext cx="961161" cy="230833"/>
                </a:xfrm>
                <a:prstGeom prst="rect">
                  <a:avLst/>
                </a:prstGeom>
                <a:noFill/>
              </p:spPr>
              <p:txBody>
                <a:bodyPr wrap="none" rtlCol="0">
                  <a:spAutoFit/>
                </a:bodyPr>
                <a:lstStyle/>
                <a:p>
                  <a:pPr defTabSz="1828800"/>
                  <a:r>
                    <a:rPr lang="en-US" sz="2400" dirty="0">
                      <a:solidFill>
                        <a:prstClr val="black"/>
                      </a:solidFill>
                      <a:latin typeface="IBM Plex Sans Light" panose="020B0403050203000203" pitchFamily="34" charset="0"/>
                    </a:rPr>
                    <a:t>for </a:t>
                  </a:r>
                  <a14:m>
                    <m:oMath xmlns:m="http://schemas.openxmlformats.org/officeDocument/2006/math">
                      <m:r>
                        <a:rPr lang="en-US" sz="2400" i="1" dirty="0">
                          <a:solidFill>
                            <a:prstClr val="black"/>
                          </a:solidFill>
                          <a:latin typeface="Cambria Math" panose="02040503050406030204" pitchFamily="18" charset="0"/>
                        </a:rPr>
                        <m:t>𝑗</m:t>
                      </m:r>
                      <m:r>
                        <a:rPr lang="en-US" sz="2400" i="1" dirty="0">
                          <a:solidFill>
                            <a:prstClr val="black"/>
                          </a:solidFill>
                          <a:latin typeface="Cambria Math" panose="02040503050406030204" pitchFamily="18" charset="0"/>
                        </a:rPr>
                        <m:t>=1</m:t>
                      </m:r>
                    </m:oMath>
                  </a14:m>
                  <a:r>
                    <a:rPr lang="en-US" sz="2400" dirty="0">
                      <a:solidFill>
                        <a:prstClr val="black"/>
                      </a:solidFill>
                      <a:latin typeface="IBM Plex Sans Light" panose="020B0403050203000203" pitchFamily="34" charset="0"/>
                    </a:rPr>
                    <a:t> to </a:t>
                  </a:r>
                  <a14:m>
                    <m:oMath xmlns:m="http://schemas.openxmlformats.org/officeDocument/2006/math">
                      <m:r>
                        <a:rPr lang="en-US" sz="2400" i="1" dirty="0">
                          <a:solidFill>
                            <a:prstClr val="black"/>
                          </a:solidFill>
                          <a:latin typeface="Cambria Math" panose="02040503050406030204" pitchFamily="18" charset="0"/>
                        </a:rPr>
                        <m:t>𝑑</m:t>
                      </m:r>
                    </m:oMath>
                  </a14:m>
                  <a:endParaRPr lang="en-US" sz="2400" dirty="0">
                    <a:solidFill>
                      <a:prstClr val="black"/>
                    </a:solidFill>
                    <a:latin typeface="IBM Plex Sans Light" panose="020B0403050203000203" pitchFamily="34" charset="0"/>
                  </a:endParaRPr>
                </a:p>
              </p:txBody>
            </p:sp>
          </mc:Choice>
          <mc:Fallback xmlns="">
            <p:sp>
              <p:nvSpPr>
                <p:cNvPr id="17" name="TextBox 16">
                  <a:extLst>
                    <a:ext uri="{FF2B5EF4-FFF2-40B4-BE49-F238E27FC236}">
                      <a16:creationId xmlns:a16="http://schemas.microsoft.com/office/drawing/2014/main" id="{F8526B82-EB43-8278-873F-546AB91627EC}"/>
                    </a:ext>
                  </a:extLst>
                </p:cNvPr>
                <p:cNvSpPr txBox="1">
                  <a:spLocks noRot="1" noChangeAspect="1" noMove="1" noResize="1" noEditPoints="1" noAdjustHandles="1" noChangeArrowheads="1" noChangeShapeType="1" noTextEdit="1"/>
                </p:cNvSpPr>
                <p:nvPr/>
              </p:nvSpPr>
              <p:spPr>
                <a:xfrm>
                  <a:off x="2454032" y="3403265"/>
                  <a:ext cx="961161" cy="230833"/>
                </a:xfrm>
                <a:prstGeom prst="rect">
                  <a:avLst/>
                </a:prstGeom>
                <a:blipFill>
                  <a:blip r:embed="rId5"/>
                  <a:stretch>
                    <a:fillRect l="-4575" t="-13514" b="-29730"/>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256FA75E-BDD7-5B6F-064B-F9A3641244BD}"/>
                </a:ext>
              </a:extLst>
            </p:cNvPr>
            <p:cNvPicPr>
              <a:picLocks noChangeAspect="1"/>
            </p:cNvPicPr>
            <p:nvPr/>
          </p:nvPicPr>
          <p:blipFill>
            <a:blip r:embed="rId6"/>
            <a:stretch>
              <a:fillRect/>
            </a:stretch>
          </p:blipFill>
          <p:spPr>
            <a:xfrm>
              <a:off x="774676" y="2442235"/>
              <a:ext cx="2878996" cy="954614"/>
            </a:xfrm>
            <a:prstGeom prst="rect">
              <a:avLst/>
            </a:prstGeom>
          </p:spPr>
        </p:pic>
        <p:cxnSp>
          <p:nvCxnSpPr>
            <p:cNvPr id="31" name="Straight Arrow Connector 30">
              <a:extLst>
                <a:ext uri="{FF2B5EF4-FFF2-40B4-BE49-F238E27FC236}">
                  <a16:creationId xmlns:a16="http://schemas.microsoft.com/office/drawing/2014/main" id="{53CD6FC1-9B85-73A5-5197-3141F495C4CD}"/>
                </a:ext>
              </a:extLst>
            </p:cNvPr>
            <p:cNvCxnSpPr/>
            <p:nvPr/>
          </p:nvCxnSpPr>
          <p:spPr>
            <a:xfrm>
              <a:off x="1953640" y="3459275"/>
              <a:ext cx="0" cy="31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8066D60-B735-5556-BFA4-8834AC7F7CA8}"/>
                </a:ext>
              </a:extLst>
            </p:cNvPr>
            <p:cNvSpPr txBox="1"/>
            <p:nvPr/>
          </p:nvSpPr>
          <p:spPr>
            <a:xfrm>
              <a:off x="1347686" y="3769548"/>
              <a:ext cx="1165544" cy="230833"/>
            </a:xfrm>
            <a:prstGeom prst="rect">
              <a:avLst/>
            </a:prstGeom>
            <a:noFill/>
          </p:spPr>
          <p:txBody>
            <a:bodyPr wrap="none" rtlCol="0">
              <a:spAutoFit/>
            </a:bodyPr>
            <a:lstStyle/>
            <a:p>
              <a:pPr defTabSz="1828800"/>
              <a:r>
                <a:rPr lang="en-US" sz="2400" dirty="0">
                  <a:solidFill>
                    <a:prstClr val="black"/>
                  </a:solidFill>
                  <a:latin typeface="IBM Plex Sans Light" panose="020B0403050203000203" pitchFamily="34" charset="0"/>
                </a:rPr>
                <a:t>Reference state</a:t>
              </a:r>
            </a:p>
          </p:txBody>
        </p:sp>
        <p:pic>
          <p:nvPicPr>
            <p:cNvPr id="7" name="Picture 6">
              <a:extLst>
                <a:ext uri="{FF2B5EF4-FFF2-40B4-BE49-F238E27FC236}">
                  <a16:creationId xmlns:a16="http://schemas.microsoft.com/office/drawing/2014/main" id="{28C62E25-36C5-C46E-ACCE-60FCDFA0FD5A}"/>
                </a:ext>
              </a:extLst>
            </p:cNvPr>
            <p:cNvPicPr>
              <a:picLocks noChangeAspect="1"/>
            </p:cNvPicPr>
            <p:nvPr/>
          </p:nvPicPr>
          <p:blipFill>
            <a:blip r:embed="rId7"/>
            <a:stretch>
              <a:fillRect/>
            </a:stretch>
          </p:blipFill>
          <p:spPr>
            <a:xfrm>
              <a:off x="6435492" y="4022825"/>
              <a:ext cx="4653152" cy="1444594"/>
            </a:xfrm>
            <a:prstGeom prst="rect">
              <a:avLst/>
            </a:prstGeom>
          </p:spPr>
        </p:pic>
        <p:sp>
          <p:nvSpPr>
            <p:cNvPr id="9" name="Rounded Rectangle 8">
              <a:extLst>
                <a:ext uri="{FF2B5EF4-FFF2-40B4-BE49-F238E27FC236}">
                  <a16:creationId xmlns:a16="http://schemas.microsoft.com/office/drawing/2014/main" id="{7C160D2B-A5C7-F427-CB43-00898909F933}"/>
                </a:ext>
              </a:extLst>
            </p:cNvPr>
            <p:cNvSpPr/>
            <p:nvPr/>
          </p:nvSpPr>
          <p:spPr>
            <a:xfrm>
              <a:off x="3955446" y="2743235"/>
              <a:ext cx="2208924" cy="352614"/>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r>
                <a:rPr lang="en-US" sz="2000" dirty="0">
                  <a:solidFill>
                    <a:prstClr val="black"/>
                  </a:solidFill>
                  <a:latin typeface="IBM Plex Sans" panose="020B0503050203000203" pitchFamily="34" charset="0"/>
                </a:rPr>
                <a:t>Projection in the Krylov subspace  </a:t>
              </a:r>
            </a:p>
          </p:txBody>
        </p:sp>
        <p:sp>
          <p:nvSpPr>
            <p:cNvPr id="11" name="TextBox 10">
              <a:extLst>
                <a:ext uri="{FF2B5EF4-FFF2-40B4-BE49-F238E27FC236}">
                  <a16:creationId xmlns:a16="http://schemas.microsoft.com/office/drawing/2014/main" id="{073905F9-8FB8-34E9-7769-A6FE6E11660B}"/>
                </a:ext>
              </a:extLst>
            </p:cNvPr>
            <p:cNvSpPr txBox="1"/>
            <p:nvPr/>
          </p:nvSpPr>
          <p:spPr>
            <a:xfrm>
              <a:off x="2247435" y="1395458"/>
              <a:ext cx="2812473" cy="261610"/>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cs typeface="Times New Roman" panose="02020603050405020304" pitchFamily="18" charset="0"/>
                  <a:sym typeface="Helvetica Neue"/>
                </a:rPr>
                <a:t>Quantum component</a:t>
              </a:r>
              <a:endParaRPr lang="en-US" kern="0" dirty="0">
                <a:solidFill>
                  <a:srgbClr val="000000"/>
                </a:solidFill>
                <a:latin typeface="IBM Plex Sans Light"/>
              </a:endParaRPr>
            </a:p>
          </p:txBody>
        </p:sp>
        <p:cxnSp>
          <p:nvCxnSpPr>
            <p:cNvPr id="22" name="Straight Connector 21">
              <a:extLst>
                <a:ext uri="{FF2B5EF4-FFF2-40B4-BE49-F238E27FC236}">
                  <a16:creationId xmlns:a16="http://schemas.microsoft.com/office/drawing/2014/main" id="{00D67FE6-25D3-EFE3-85F6-D63B01FFE125}"/>
                </a:ext>
              </a:extLst>
            </p:cNvPr>
            <p:cNvCxnSpPr>
              <a:cxnSpLocks/>
            </p:cNvCxnSpPr>
            <p:nvPr/>
          </p:nvCxnSpPr>
          <p:spPr>
            <a:xfrm>
              <a:off x="6164370" y="2919542"/>
              <a:ext cx="376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itle 1">
            <a:extLst>
              <a:ext uri="{FF2B5EF4-FFF2-40B4-BE49-F238E27FC236}">
                <a16:creationId xmlns:a16="http://schemas.microsoft.com/office/drawing/2014/main" id="{46002AF4-F4B7-2665-7553-C90B29C134D1}"/>
              </a:ext>
            </a:extLst>
          </p:cNvPr>
          <p:cNvSpPr txBox="1">
            <a:spLocks/>
          </p:cNvSpPr>
          <p:nvPr/>
        </p:nvSpPr>
        <p:spPr>
          <a:xfrm>
            <a:off x="1341103" y="629275"/>
            <a:ext cx="21031200" cy="1348854"/>
          </a:xfrm>
          <a:prstGeom prst="rect">
            <a:avLst/>
          </a:prstGeom>
        </p:spPr>
        <p:txBody>
          <a:bodyPr vert="horz" lIns="182880" tIns="91440" rIns="182880" bIns="9144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8800" dirty="0">
                <a:solidFill>
                  <a:srgbClr val="A56EFF"/>
                </a:solidFill>
                <a:latin typeface="IBM Plex Sans Light"/>
              </a:rPr>
              <a:t>Preliminaries: Krylov quantum diagonalization</a:t>
            </a:r>
          </a:p>
        </p:txBody>
      </p:sp>
    </p:spTree>
    <p:extLst>
      <p:ext uri="{BB962C8B-B14F-4D97-AF65-F5344CB8AC3E}">
        <p14:creationId xmlns:p14="http://schemas.microsoft.com/office/powerpoint/2010/main" val="412049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5DC99-8E98-1846-BFD2-6FA6FD2951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CA23142-EE07-B596-8B6A-7DB0392D9827}"/>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371AD09-2EB6-6E5B-21B9-B048F115DDEE}"/>
                  </a:ext>
                </a:extLst>
              </p:cNvPr>
              <p:cNvSpPr txBox="1"/>
              <p:nvPr/>
            </p:nvSpPr>
            <p:spPr>
              <a:xfrm>
                <a:off x="7673448" y="4200274"/>
                <a:ext cx="5513514" cy="1754326"/>
              </a:xfrm>
              <a:prstGeom prst="rect">
                <a:avLst/>
              </a:prstGeom>
              <a:noFill/>
            </p:spPr>
            <p:txBody>
              <a:bodyPr wrap="square">
                <a:spAutoFit/>
              </a:bodyPr>
              <a:lstStyle/>
              <a:p>
                <a:pPr defTabSz="1828800">
                  <a:defRPr/>
                </a:pPr>
                <a:r>
                  <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Overlap of initial state with the true ground state: </a:t>
                </a:r>
                <a14:m>
                  <m:oMath xmlns:m="http://schemas.openxmlformats.org/officeDocument/2006/math">
                    <m: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1/</m:t>
                    </m:r>
                    <m:r>
                      <m:rPr>
                        <m:sty m:val="p"/>
                      </m:rP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poly</m:t>
                    </m:r>
                    <m:d>
                      <m:dPr>
                        <m:ctrlP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ctrlPr>
                      </m:dPr>
                      <m:e>
                        <m: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𝑛</m:t>
                        </m:r>
                      </m:e>
                    </m:d>
                  </m:oMath>
                </a14:m>
                <a:r>
                  <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 </a:t>
                </a:r>
              </a:p>
            </p:txBody>
          </p:sp>
        </mc:Choice>
        <mc:Fallback xmlns="">
          <p:sp>
            <p:nvSpPr>
              <p:cNvPr id="4" name="TextBox 3">
                <a:extLst>
                  <a:ext uri="{FF2B5EF4-FFF2-40B4-BE49-F238E27FC236}">
                    <a16:creationId xmlns:a16="http://schemas.microsoft.com/office/drawing/2014/main" id="{5371AD09-2EB6-6E5B-21B9-B048F115DDEE}"/>
                  </a:ext>
                </a:extLst>
              </p:cNvPr>
              <p:cNvSpPr txBox="1">
                <a:spLocks noRot="1" noChangeAspect="1" noMove="1" noResize="1" noEditPoints="1" noAdjustHandles="1" noChangeArrowheads="1" noChangeShapeType="1" noTextEdit="1"/>
              </p:cNvSpPr>
              <p:nvPr/>
            </p:nvSpPr>
            <p:spPr>
              <a:xfrm>
                <a:off x="7673448" y="4200274"/>
                <a:ext cx="5513514" cy="1754326"/>
              </a:xfrm>
              <a:prstGeom prst="rect">
                <a:avLst/>
              </a:prstGeom>
              <a:blipFill>
                <a:blip r:embed="rId3"/>
                <a:stretch>
                  <a:fillRect l="-3448" t="-5036" b="-12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3181AB-5EA8-898C-EFFE-362AA73DE55C}"/>
                  </a:ext>
                </a:extLst>
              </p:cNvPr>
              <p:cNvSpPr txBox="1"/>
              <p:nvPr/>
            </p:nvSpPr>
            <p:spPr>
              <a:xfrm>
                <a:off x="13168675" y="4389929"/>
                <a:ext cx="4240292" cy="646331"/>
              </a:xfrm>
              <a:prstGeom prst="rect">
                <a:avLst/>
              </a:prstGeom>
              <a:noFill/>
            </p:spPr>
            <p:txBody>
              <a:bodyPr wrap="square">
                <a:spAutoFit/>
              </a:bodyPr>
              <a:lstStyle/>
              <a:p>
                <a:pPr defTabSz="1828800">
                  <a:defRPr/>
                </a:pPr>
                <a:r>
                  <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Gap: </a:t>
                </a:r>
                <a14:m>
                  <m:oMath xmlns:m="http://schemas.openxmlformats.org/officeDocument/2006/math">
                    <m: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1/</m:t>
                    </m:r>
                    <m:r>
                      <m:rPr>
                        <m:sty m:val="p"/>
                      </m:rP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poly</m:t>
                    </m:r>
                    <m:d>
                      <m:dPr>
                        <m:ctrlP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ctrlPr>
                      </m:dPr>
                      <m:e>
                        <m: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𝑛</m:t>
                        </m:r>
                      </m:e>
                    </m:d>
                  </m:oMath>
                </a14:m>
                <a:r>
                  <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 </a:t>
                </a:r>
              </a:p>
            </p:txBody>
          </p:sp>
        </mc:Choice>
        <mc:Fallback xmlns="">
          <p:sp>
            <p:nvSpPr>
              <p:cNvPr id="9" name="TextBox 8">
                <a:extLst>
                  <a:ext uri="{FF2B5EF4-FFF2-40B4-BE49-F238E27FC236}">
                    <a16:creationId xmlns:a16="http://schemas.microsoft.com/office/drawing/2014/main" id="{B13181AB-5EA8-898C-EFFE-362AA73DE55C}"/>
                  </a:ext>
                </a:extLst>
              </p:cNvPr>
              <p:cNvSpPr txBox="1">
                <a:spLocks noRot="1" noChangeAspect="1" noMove="1" noResize="1" noEditPoints="1" noAdjustHandles="1" noChangeArrowheads="1" noChangeShapeType="1" noTextEdit="1"/>
              </p:cNvSpPr>
              <p:nvPr/>
            </p:nvSpPr>
            <p:spPr>
              <a:xfrm>
                <a:off x="13168675" y="4389929"/>
                <a:ext cx="4240292" cy="646331"/>
              </a:xfrm>
              <a:prstGeom prst="rect">
                <a:avLst/>
              </a:prstGeom>
              <a:blipFill>
                <a:blip r:embed="rId4"/>
                <a:stretch>
                  <a:fillRect l="-4179" t="-13462" b="-34615"/>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FEDA47EE-CE5C-4CD6-E631-5FD0E8FB6270}"/>
              </a:ext>
            </a:extLst>
          </p:cNvPr>
          <p:cNvSpPr txBox="1">
            <a:spLocks/>
          </p:cNvSpPr>
          <p:nvPr/>
        </p:nvSpPr>
        <p:spPr>
          <a:xfrm>
            <a:off x="1341103" y="629275"/>
            <a:ext cx="21031200" cy="1348854"/>
          </a:xfrm>
          <a:prstGeom prst="rect">
            <a:avLst/>
          </a:prstGeom>
        </p:spPr>
        <p:txBody>
          <a:bodyPr vert="horz" lIns="182880" tIns="91440" rIns="182880" bIns="9144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8800" dirty="0">
                <a:solidFill>
                  <a:srgbClr val="A56EFF"/>
                </a:solidFill>
                <a:latin typeface="IBM Plex Sans Light"/>
              </a:rPr>
              <a:t>Preliminaries: Krylov quantum diagonalization</a:t>
            </a:r>
          </a:p>
        </p:txBody>
      </p:sp>
      <p:sp>
        <p:nvSpPr>
          <p:cNvPr id="3" name="TextBox 2">
            <a:extLst>
              <a:ext uri="{FF2B5EF4-FFF2-40B4-BE49-F238E27FC236}">
                <a16:creationId xmlns:a16="http://schemas.microsoft.com/office/drawing/2014/main" id="{86D005A7-689E-E999-48DF-FEF1F1AC065F}"/>
              </a:ext>
            </a:extLst>
          </p:cNvPr>
          <p:cNvSpPr txBox="1"/>
          <p:nvPr/>
        </p:nvSpPr>
        <p:spPr>
          <a:xfrm>
            <a:off x="4932814" y="11629570"/>
            <a:ext cx="15882250" cy="1846659"/>
          </a:xfrm>
          <a:prstGeom prst="rect">
            <a:avLst/>
          </a:prstGeom>
          <a:no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defTabSz="1828800"/>
            <a:r>
              <a:rPr lang="en-US" dirty="0">
                <a:solidFill>
                  <a:srgbClr val="0D0D0D"/>
                </a:solidFill>
                <a:latin typeface="IBM Plex Sans Light"/>
              </a:rPr>
              <a:t>Experimental result (arxiv:</a:t>
            </a:r>
            <a:r>
              <a:rPr lang="en-US" dirty="0">
                <a:solidFill>
                  <a:srgbClr val="0D0D0D"/>
                </a:solidFill>
                <a:latin typeface="IBM Plex Sans Light"/>
                <a:ea typeface="+mn-lt"/>
                <a:cs typeface="+mn-lt"/>
              </a:rPr>
              <a:t>2407.14431</a:t>
            </a:r>
            <a:r>
              <a:rPr lang="en-US" dirty="0">
                <a:solidFill>
                  <a:srgbClr val="0D0D0D"/>
                </a:solidFill>
                <a:latin typeface="IBM Plex Sans Light"/>
              </a:rPr>
              <a:t>): </a:t>
            </a:r>
            <a:r>
              <a:rPr lang="en-US" dirty="0">
                <a:solidFill>
                  <a:srgbClr val="A56EFF"/>
                </a:solidFill>
                <a:latin typeface="IBM Plex Sans Light"/>
              </a:rPr>
              <a:t>computed </a:t>
            </a:r>
            <a:r>
              <a:rPr lang="en-US" dirty="0" err="1">
                <a:solidFill>
                  <a:srgbClr val="A56EFF"/>
                </a:solidFill>
                <a:latin typeface="IBM Plex Sans Light"/>
              </a:rPr>
              <a:t>eigenenergies</a:t>
            </a:r>
            <a:r>
              <a:rPr lang="en-US" dirty="0">
                <a:solidFill>
                  <a:srgbClr val="A56EFF"/>
                </a:solidFill>
                <a:latin typeface="IBM Plex Sans Light"/>
              </a:rPr>
              <a:t> of quantum many-body systems on two-dimensional lattices of up to 56 sites</a:t>
            </a:r>
            <a:endParaRPr lang="en-US" dirty="0">
              <a:solidFill>
                <a:prstClr val="black"/>
              </a:solidFill>
              <a:latin typeface="Aptos" panose="02110004020202020204"/>
            </a:endParaRPr>
          </a:p>
          <a:p>
            <a:pPr defTabSz="1828800"/>
            <a:endParaRPr lang="en-US" dirty="0">
              <a:solidFill>
                <a:prstClr val="black"/>
              </a:solidFill>
              <a:latin typeface="Aptos" panose="02110004020202020204"/>
            </a:endParaRPr>
          </a:p>
        </p:txBody>
      </p:sp>
      <p:sp>
        <p:nvSpPr>
          <p:cNvPr id="5" name="TextBox 4">
            <a:extLst>
              <a:ext uri="{FF2B5EF4-FFF2-40B4-BE49-F238E27FC236}">
                <a16:creationId xmlns:a16="http://schemas.microsoft.com/office/drawing/2014/main" id="{3F63111D-2AEA-51AD-E8EF-02706FA66502}"/>
              </a:ext>
            </a:extLst>
          </p:cNvPr>
          <p:cNvSpPr txBox="1"/>
          <p:nvPr/>
        </p:nvSpPr>
        <p:spPr>
          <a:xfrm>
            <a:off x="7797177" y="7812402"/>
            <a:ext cx="8766260" cy="1292662"/>
          </a:xfrm>
          <a:prstGeom prst="rect">
            <a:avLst/>
          </a:prstGeom>
          <a:solidFill>
            <a:srgbClr val="CCC9FC"/>
          </a:solid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1828800"/>
            <a:r>
              <a:rPr lang="en-US" dirty="0">
                <a:solidFill>
                  <a:prstClr val="black"/>
                </a:solidFill>
                <a:latin typeface="IBM Plex Sans Light" panose="020B0403050203000203" pitchFamily="34" charset="0"/>
              </a:rPr>
              <a:t>Ground state error converges efficiently with increasing # circuits and shots</a:t>
            </a:r>
          </a:p>
        </p:txBody>
      </p:sp>
      <p:sp>
        <p:nvSpPr>
          <p:cNvPr id="10" name="Right Brace 9">
            <a:extLst>
              <a:ext uri="{FF2B5EF4-FFF2-40B4-BE49-F238E27FC236}">
                <a16:creationId xmlns:a16="http://schemas.microsoft.com/office/drawing/2014/main" id="{55EABCE6-EEA9-40B8-89C8-0BACBB5072D4}"/>
              </a:ext>
            </a:extLst>
          </p:cNvPr>
          <p:cNvSpPr/>
          <p:nvPr/>
        </p:nvSpPr>
        <p:spPr>
          <a:xfrm rot="16200000" flipH="1">
            <a:off x="11619341" y="2287789"/>
            <a:ext cx="1121932" cy="87662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1828800"/>
            <a:endParaRPr lang="en-US">
              <a:solidFill>
                <a:prstClr val="black"/>
              </a:solidFill>
              <a:latin typeface="Aptos" panose="02110004020202020204"/>
            </a:endParaRPr>
          </a:p>
        </p:txBody>
      </p:sp>
    </p:spTree>
    <p:extLst>
      <p:ext uri="{BB962C8B-B14F-4D97-AF65-F5344CB8AC3E}">
        <p14:creationId xmlns:p14="http://schemas.microsoft.com/office/powerpoint/2010/main" val="184839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DF3A3-874F-54D4-64AE-43A71400636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291E62-70CA-8DD2-8167-FE3826337B8D}"/>
              </a:ext>
            </a:extLst>
          </p:cNvPr>
          <p:cNvSpPr>
            <a:spLocks noGrp="1"/>
          </p:cNvSpPr>
          <p:nvPr>
            <p:ph idx="1"/>
          </p:nvPr>
        </p:nvSpPr>
        <p:spPr>
          <a:xfrm>
            <a:off x="3381479" y="3005502"/>
            <a:ext cx="17638296" cy="3348524"/>
          </a:xfrm>
          <a:ln>
            <a:noFill/>
          </a:ln>
        </p:spPr>
        <p:txBody>
          <a:bodyPr vert="horz" lIns="182880" tIns="91440" rIns="182880" bIns="91440" rtlCol="0" anchor="t">
            <a:normAutofit/>
          </a:bodyPr>
          <a:lstStyle/>
          <a:p>
            <a:pPr marL="0" indent="0" algn="ctr">
              <a:buNone/>
            </a:pPr>
            <a:r>
              <a:rPr lang="en-US" sz="6400" dirty="0">
                <a:solidFill>
                  <a:schemeClr val="tx1">
                    <a:lumMod val="95000"/>
                    <a:lumOff val="5000"/>
                  </a:schemeClr>
                </a:solidFill>
                <a:latin typeface="IBM Plex Sans Light"/>
              </a:rPr>
              <a:t>Can we </a:t>
            </a:r>
            <a:r>
              <a:rPr lang="en-US" sz="6400" dirty="0">
                <a:solidFill>
                  <a:srgbClr val="A56EFF"/>
                </a:solidFill>
                <a:latin typeface="IBM Plex Sans Light"/>
              </a:rPr>
              <a:t>leverage the strengths </a:t>
            </a:r>
            <a:r>
              <a:rPr lang="en-US" sz="6400" dirty="0">
                <a:solidFill>
                  <a:schemeClr val="tx1">
                    <a:lumMod val="95000"/>
                    <a:lumOff val="5000"/>
                  </a:schemeClr>
                </a:solidFill>
                <a:latin typeface="IBM Plex Sans Light"/>
              </a:rPr>
              <a:t>of SQD and Krylov to approximate the ground state energies of interesting Hamiltonians?</a:t>
            </a:r>
          </a:p>
        </p:txBody>
      </p:sp>
      <p:sp>
        <p:nvSpPr>
          <p:cNvPr id="6" name="TextBox 5">
            <a:extLst>
              <a:ext uri="{FF2B5EF4-FFF2-40B4-BE49-F238E27FC236}">
                <a16:creationId xmlns:a16="http://schemas.microsoft.com/office/drawing/2014/main" id="{F3CE8D24-7E15-9DCE-CBAC-56EFF3F08667}"/>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7" name="Content Placeholder 2">
            <a:extLst>
              <a:ext uri="{FF2B5EF4-FFF2-40B4-BE49-F238E27FC236}">
                <a16:creationId xmlns:a16="http://schemas.microsoft.com/office/drawing/2014/main" id="{C79BB9C6-A57E-8F64-333F-A68B2ADA2765}"/>
              </a:ext>
            </a:extLst>
          </p:cNvPr>
          <p:cNvSpPr txBox="1">
            <a:spLocks/>
          </p:cNvSpPr>
          <p:nvPr/>
        </p:nvSpPr>
        <p:spPr>
          <a:xfrm>
            <a:off x="2590262" y="8398310"/>
            <a:ext cx="19703070" cy="3113816"/>
          </a:xfrm>
          <a:prstGeom prst="rect">
            <a:avLst/>
          </a:prstGeom>
          <a:ln>
            <a:noFill/>
          </a:ln>
        </p:spPr>
        <p:txBody>
          <a:bodyPr vert="horz" lIns="182880" tIns="91440" rIns="182880" bIns="9144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828800">
              <a:spcBef>
                <a:spcPts val="2000"/>
              </a:spcBef>
              <a:buNone/>
            </a:pPr>
            <a:r>
              <a:rPr lang="en-US" sz="6400" dirty="0">
                <a:solidFill>
                  <a:prstClr val="black">
                    <a:lumMod val="95000"/>
                    <a:lumOff val="5000"/>
                  </a:prstClr>
                </a:solidFill>
                <a:latin typeface="IBM Plex Sans Light"/>
              </a:rPr>
              <a:t>Can we perform </a:t>
            </a:r>
            <a:r>
              <a:rPr lang="en-US" sz="6400" dirty="0">
                <a:solidFill>
                  <a:srgbClr val="A56EFF"/>
                </a:solidFill>
                <a:latin typeface="IBM Plex Sans Light"/>
              </a:rPr>
              <a:t>reliable and verifiable</a:t>
            </a:r>
            <a:r>
              <a:rPr lang="en-US" sz="6400" dirty="0">
                <a:solidFill>
                  <a:prstClr val="black">
                    <a:lumMod val="95000"/>
                    <a:lumOff val="5000"/>
                  </a:prstClr>
                </a:solidFill>
                <a:latin typeface="IBM Plex Sans Light"/>
              </a:rPr>
              <a:t> simulation of nature with </a:t>
            </a:r>
            <a:r>
              <a:rPr lang="en-US" sz="6400" dirty="0">
                <a:solidFill>
                  <a:srgbClr val="A56EFF"/>
                </a:solidFill>
                <a:latin typeface="IBM Plex Sans Light"/>
              </a:rPr>
              <a:t>provable convergence</a:t>
            </a:r>
            <a:r>
              <a:rPr lang="en-US" sz="6400" dirty="0">
                <a:solidFill>
                  <a:prstClr val="black">
                    <a:lumMod val="95000"/>
                    <a:lumOff val="5000"/>
                  </a:prstClr>
                </a:solidFill>
                <a:latin typeface="IBM Plex Sans Light"/>
              </a:rPr>
              <a:t> on pre-fault-tolerant quantum computers? </a:t>
            </a:r>
          </a:p>
        </p:txBody>
      </p:sp>
      <p:cxnSp>
        <p:nvCxnSpPr>
          <p:cNvPr id="9" name="Straight Arrow Connector 8">
            <a:extLst>
              <a:ext uri="{FF2B5EF4-FFF2-40B4-BE49-F238E27FC236}">
                <a16:creationId xmlns:a16="http://schemas.microsoft.com/office/drawing/2014/main" id="{4FA3EE31-BD10-04C0-C9E9-C5266CE6F2F4}"/>
              </a:ext>
            </a:extLst>
          </p:cNvPr>
          <p:cNvCxnSpPr/>
          <p:nvPr/>
        </p:nvCxnSpPr>
        <p:spPr>
          <a:xfrm>
            <a:off x="12186099" y="6746239"/>
            <a:ext cx="0" cy="1322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5B92C885-82F6-4CE4-643C-3ADB86794F96}"/>
              </a:ext>
            </a:extLst>
          </p:cNvPr>
          <p:cNvSpPr txBox="1">
            <a:spLocks/>
          </p:cNvSpPr>
          <p:nvPr/>
        </p:nvSpPr>
        <p:spPr>
          <a:xfrm>
            <a:off x="1284659" y="544609"/>
            <a:ext cx="21031200" cy="1348854"/>
          </a:xfrm>
          <a:prstGeom prst="rect">
            <a:avLst/>
          </a:prstGeom>
        </p:spPr>
        <p:txBody>
          <a:bodyPr vert="horz" lIns="182880" tIns="91440" rIns="182880" bIns="9144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8800" dirty="0">
                <a:solidFill>
                  <a:srgbClr val="A56EFF"/>
                </a:solidFill>
                <a:latin typeface="IBM Plex Sans Light"/>
              </a:rPr>
              <a:t>Motivating questions</a:t>
            </a:r>
            <a:endParaRPr lang="en-US" sz="8800" dirty="0">
              <a:solidFill>
                <a:prstClr val="black"/>
              </a:solidFill>
              <a:latin typeface="Aptos Display" panose="02110004020202020204"/>
            </a:endParaRPr>
          </a:p>
        </p:txBody>
      </p:sp>
      <p:sp>
        <p:nvSpPr>
          <p:cNvPr id="2" name="TextBox 1">
            <a:extLst>
              <a:ext uri="{FF2B5EF4-FFF2-40B4-BE49-F238E27FC236}">
                <a16:creationId xmlns:a16="http://schemas.microsoft.com/office/drawing/2014/main" id="{2FABE150-88F9-1B43-EA08-392D3CEAA558}"/>
              </a:ext>
            </a:extLst>
          </p:cNvPr>
          <p:cNvSpPr txBox="1"/>
          <p:nvPr/>
        </p:nvSpPr>
        <p:spPr>
          <a:xfrm>
            <a:off x="8002588" y="8401051"/>
            <a:ext cx="184731" cy="646331"/>
          </a:xfrm>
          <a:prstGeom prst="rect">
            <a:avLst/>
          </a:prstGeom>
          <a:noFill/>
        </p:spPr>
        <p:txBody>
          <a:bodyPr wrap="none" rtlCol="0">
            <a:spAutoFit/>
          </a:bodyPr>
          <a:lstStyle/>
          <a:p>
            <a:pPr defTabSz="1828800"/>
            <a:endParaRPr lang="en-US" dirty="0">
              <a:solidFill>
                <a:prstClr val="black"/>
              </a:solidFill>
              <a:latin typeface="Aptos" panose="02110004020202020204"/>
            </a:endParaRPr>
          </a:p>
        </p:txBody>
      </p:sp>
    </p:spTree>
    <p:extLst>
      <p:ext uri="{BB962C8B-B14F-4D97-AF65-F5344CB8AC3E}">
        <p14:creationId xmlns:p14="http://schemas.microsoft.com/office/powerpoint/2010/main" val="399463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6B65D-69D1-0C68-279A-8F46E6EC322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730BA7-129A-96BB-995B-0C511B8A2B64}"/>
              </a:ext>
            </a:extLst>
          </p:cNvPr>
          <p:cNvSpPr>
            <a:spLocks noGrp="1"/>
          </p:cNvSpPr>
          <p:nvPr>
            <p:ph type="title"/>
          </p:nvPr>
        </p:nvSpPr>
        <p:spPr>
          <a:xfrm>
            <a:off x="315396" y="653906"/>
            <a:ext cx="24115986" cy="2202212"/>
          </a:xfrm>
        </p:spPr>
        <p:txBody>
          <a:bodyPr>
            <a:noAutofit/>
          </a:bodyPr>
          <a:lstStyle/>
          <a:p>
            <a:r>
              <a:rPr lang="en-US" sz="8800" dirty="0">
                <a:solidFill>
                  <a:srgbClr val="A56EFF"/>
                </a:solidFill>
                <a:latin typeface="IBM Plex Sans Light" panose="020B0403050203000203" pitchFamily="34" charset="0"/>
              </a:rPr>
              <a:t>Sample-based Krylov Quantum Diagonalization (SKQD)</a:t>
            </a:r>
          </a:p>
        </p:txBody>
      </p:sp>
      <p:grpSp>
        <p:nvGrpSpPr>
          <p:cNvPr id="21" name="Group 20">
            <a:extLst>
              <a:ext uri="{FF2B5EF4-FFF2-40B4-BE49-F238E27FC236}">
                <a16:creationId xmlns:a16="http://schemas.microsoft.com/office/drawing/2014/main" id="{0F30AD73-775F-88D8-556B-B69AB2B9A375}"/>
              </a:ext>
            </a:extLst>
          </p:cNvPr>
          <p:cNvGrpSpPr/>
          <p:nvPr/>
        </p:nvGrpSpPr>
        <p:grpSpPr>
          <a:xfrm>
            <a:off x="3556493" y="3815591"/>
            <a:ext cx="17274191" cy="8961347"/>
            <a:chOff x="0" y="751926"/>
            <a:chExt cx="12192001" cy="5757610"/>
          </a:xfrm>
        </p:grpSpPr>
        <p:sp>
          <p:nvSpPr>
            <p:cNvPr id="2" name="Rectangle 1">
              <a:extLst>
                <a:ext uri="{FF2B5EF4-FFF2-40B4-BE49-F238E27FC236}">
                  <a16:creationId xmlns:a16="http://schemas.microsoft.com/office/drawing/2014/main" id="{434B1B04-9F3E-CD33-4AB7-5A59B494F281}"/>
                </a:ext>
              </a:extLst>
            </p:cNvPr>
            <p:cNvSpPr/>
            <p:nvPr/>
          </p:nvSpPr>
          <p:spPr bwMode="auto">
            <a:xfrm>
              <a:off x="0" y="751926"/>
              <a:ext cx="3585489" cy="5757610"/>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pic>
          <p:nvPicPr>
            <p:cNvPr id="6" name="Picture 5">
              <a:extLst>
                <a:ext uri="{FF2B5EF4-FFF2-40B4-BE49-F238E27FC236}">
                  <a16:creationId xmlns:a16="http://schemas.microsoft.com/office/drawing/2014/main" id="{B4798228-14E1-4D5B-1F23-8974EC1A7C02}"/>
                </a:ext>
              </a:extLst>
            </p:cNvPr>
            <p:cNvPicPr>
              <a:picLocks noChangeAspect="1"/>
            </p:cNvPicPr>
            <p:nvPr/>
          </p:nvPicPr>
          <p:blipFill>
            <a:blip r:embed="rId3"/>
            <a:stretch>
              <a:fillRect/>
            </a:stretch>
          </p:blipFill>
          <p:spPr>
            <a:xfrm>
              <a:off x="314118" y="2329661"/>
              <a:ext cx="2985247" cy="1959827"/>
            </a:xfrm>
            <a:prstGeom prst="rect">
              <a:avLst/>
            </a:prstGeom>
          </p:spPr>
        </p:pic>
        <p:sp>
          <p:nvSpPr>
            <p:cNvPr id="9" name="TextBox 8">
              <a:extLst>
                <a:ext uri="{FF2B5EF4-FFF2-40B4-BE49-F238E27FC236}">
                  <a16:creationId xmlns:a16="http://schemas.microsoft.com/office/drawing/2014/main" id="{32C1C811-905C-2C12-BE7C-6466B3D1540B}"/>
                </a:ext>
              </a:extLst>
            </p:cNvPr>
            <p:cNvSpPr txBox="1"/>
            <p:nvPr/>
          </p:nvSpPr>
          <p:spPr>
            <a:xfrm>
              <a:off x="712267" y="1571294"/>
              <a:ext cx="2160951" cy="560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2438338" hangingPunct="0">
                <a:defRPr/>
              </a:pPr>
              <a:r>
                <a:rPr lang="en-US" sz="5000" dirty="0">
                  <a:solidFill>
                    <a:srgbClr val="A56EFF"/>
                  </a:solidFill>
                  <a:latin typeface="IBM Plex Sans Light"/>
                  <a:sym typeface="Helvetica Neue"/>
                </a:rPr>
                <a:t>Sampler() </a:t>
              </a:r>
            </a:p>
          </p:txBody>
        </p:sp>
        <p:sp>
          <p:nvSpPr>
            <p:cNvPr id="10" name="Rectangle 9">
              <a:extLst>
                <a:ext uri="{FF2B5EF4-FFF2-40B4-BE49-F238E27FC236}">
                  <a16:creationId xmlns:a16="http://schemas.microsoft.com/office/drawing/2014/main" id="{7219298F-0AE0-2990-AA01-D72C782D2499}"/>
                </a:ext>
              </a:extLst>
            </p:cNvPr>
            <p:cNvSpPr/>
            <p:nvPr/>
          </p:nvSpPr>
          <p:spPr bwMode="auto">
            <a:xfrm>
              <a:off x="3585490" y="751926"/>
              <a:ext cx="8606511" cy="575761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cxnSp>
          <p:nvCxnSpPr>
            <p:cNvPr id="13" name="Straight Arrow Connector 12">
              <a:extLst>
                <a:ext uri="{FF2B5EF4-FFF2-40B4-BE49-F238E27FC236}">
                  <a16:creationId xmlns:a16="http://schemas.microsoft.com/office/drawing/2014/main" id="{FB76C6D7-055C-4EED-656C-E8BDA7C99F48}"/>
                </a:ext>
              </a:extLst>
            </p:cNvPr>
            <p:cNvCxnSpPr/>
            <p:nvPr/>
          </p:nvCxnSpPr>
          <p:spPr>
            <a:xfrm>
              <a:off x="3415553" y="3309573"/>
              <a:ext cx="16136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5A67AD4-08C1-EE47-CCCD-2176DF0F4B53}"/>
                </a:ext>
              </a:extLst>
            </p:cNvPr>
            <p:cNvSpPr txBox="1"/>
            <p:nvPr/>
          </p:nvSpPr>
          <p:spPr>
            <a:xfrm>
              <a:off x="5895221" y="4708674"/>
              <a:ext cx="6296769" cy="1127144"/>
            </a:xfrm>
            <a:prstGeom prst="rect">
              <a:avLst/>
            </a:prstGeom>
            <a:noFill/>
          </p:spPr>
          <p:txBody>
            <a:bodyPr wrap="square">
              <a:spAutoFit/>
            </a:bodyPr>
            <a:lstStyle/>
            <a:p>
              <a:pPr defTabSz="1828800">
                <a:defRPr/>
              </a:pPr>
              <a:r>
                <a:rPr lang="en-US" kern="0" dirty="0">
                  <a:solidFill>
                    <a:srgbClr val="000000"/>
                  </a:solidFill>
                  <a:latin typeface="IBM Plex Sans Light"/>
                </a:rPr>
                <a:t>Quantum devices are naturally suited for performing</a:t>
              </a:r>
              <a:r>
                <a:rPr lang="en-US" kern="0" dirty="0">
                  <a:solidFill>
                    <a:srgbClr val="000000"/>
                  </a:solidFill>
                  <a:latin typeface="IBM Plex Sans Medm" panose="020B0503050203000203" pitchFamily="34" charset="0"/>
                </a:rPr>
                <a:t> time-evolution circuits. </a:t>
              </a:r>
              <a:endPar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a:p>
              <a:pPr defTabSz="1828800">
                <a:defRPr/>
              </a:pPr>
              <a:endParaRPr lang="en-US" kern="0" dirty="0">
                <a:solidFill>
                  <a:srgbClr val="000000"/>
                </a:solidFill>
                <a:latin typeface="IBM Plex Sans Light"/>
              </a:endParaRPr>
            </a:p>
          </p:txBody>
        </p:sp>
        <p:cxnSp>
          <p:nvCxnSpPr>
            <p:cNvPr id="16" name="Straight Arrow Connector 15">
              <a:extLst>
                <a:ext uri="{FF2B5EF4-FFF2-40B4-BE49-F238E27FC236}">
                  <a16:creationId xmlns:a16="http://schemas.microsoft.com/office/drawing/2014/main" id="{A4DF9878-D5B9-197D-1745-AAA6727E5ADC}"/>
                </a:ext>
              </a:extLst>
            </p:cNvPr>
            <p:cNvCxnSpPr>
              <a:cxnSpLocks/>
            </p:cNvCxnSpPr>
            <p:nvPr/>
          </p:nvCxnSpPr>
          <p:spPr>
            <a:xfrm>
              <a:off x="8606118" y="4182035"/>
              <a:ext cx="0" cy="403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C047D6F-B2B8-76DE-E674-157BC3453416}"/>
                </a:ext>
              </a:extLst>
            </p:cNvPr>
            <p:cNvCxnSpPr/>
            <p:nvPr/>
          </p:nvCxnSpPr>
          <p:spPr>
            <a:xfrm flipV="1">
              <a:off x="7032812" y="2069441"/>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22CE2B98-6607-6394-EE73-9FD3516FF1A7}"/>
                </a:ext>
              </a:extLst>
            </p:cNvPr>
            <p:cNvSpPr txBox="1"/>
            <p:nvPr/>
          </p:nvSpPr>
          <p:spPr>
            <a:xfrm>
              <a:off x="4967709" y="1148079"/>
              <a:ext cx="5059726" cy="1483084"/>
            </a:xfrm>
            <a:prstGeom prst="rect">
              <a:avLst/>
            </a:prstGeom>
            <a:noFill/>
          </p:spPr>
          <p:txBody>
            <a:bodyPr wrap="square">
              <a:spAutoFit/>
            </a:bodyPr>
            <a:lstStyle/>
            <a:p>
              <a:pPr defTabSz="1828800">
                <a:defRPr/>
              </a:pPr>
              <a:r>
                <a:rPr lang="en-US" kern="0" dirty="0">
                  <a:solidFill>
                    <a:srgbClr val="000000"/>
                  </a:solidFill>
                  <a:latin typeface="IBM Plex Sans Medm" panose="020B0503050203000203" pitchFamily="34" charset="0"/>
                </a:rPr>
                <a:t>Simple states to prepare </a:t>
              </a:r>
              <a:r>
                <a:rPr lang="en-US" kern="0" dirty="0">
                  <a:solidFill>
                    <a:srgbClr val="000000"/>
                  </a:solidFill>
                  <a:latin typeface="IBM Plex Sans Light"/>
                </a:rPr>
                <a:t>that have good overlap with ground states</a:t>
              </a:r>
              <a:endPar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a:p>
              <a:pPr defTabSz="1828800">
                <a:defRPr/>
              </a:pPr>
              <a:endParaRPr lang="en-US" kern="0" dirty="0">
                <a:solidFill>
                  <a:srgbClr val="000000"/>
                </a:solidFill>
                <a:latin typeface="IBM Plex Sans Light"/>
              </a:endParaRPr>
            </a:p>
          </p:txBody>
        </p:sp>
      </p:grpSp>
      <p:sp>
        <p:nvSpPr>
          <p:cNvPr id="3" name="TextBox 2">
            <a:extLst>
              <a:ext uri="{FF2B5EF4-FFF2-40B4-BE49-F238E27FC236}">
                <a16:creationId xmlns:a16="http://schemas.microsoft.com/office/drawing/2014/main" id="{6DB45236-D0AA-EBCD-93ED-C1F0B70B3852}"/>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7" name="Picture 6">
            <a:extLst>
              <a:ext uri="{FF2B5EF4-FFF2-40B4-BE49-F238E27FC236}">
                <a16:creationId xmlns:a16="http://schemas.microsoft.com/office/drawing/2014/main" id="{70B281ED-723C-5733-D103-743DB41CA257}"/>
              </a:ext>
            </a:extLst>
          </p:cNvPr>
          <p:cNvPicPr>
            <a:picLocks noChangeAspect="1"/>
          </p:cNvPicPr>
          <p:nvPr/>
        </p:nvPicPr>
        <p:blipFill>
          <a:blip r:embed="rId4"/>
          <a:stretch>
            <a:fillRect/>
          </a:stretch>
        </p:blipFill>
        <p:spPr>
          <a:xfrm>
            <a:off x="11081423" y="6841788"/>
            <a:ext cx="5757992" cy="1909228"/>
          </a:xfrm>
          <a:prstGeom prst="rect">
            <a:avLst/>
          </a:prstGeom>
        </p:spPr>
      </p:pic>
    </p:spTree>
    <p:extLst>
      <p:ext uri="{BB962C8B-B14F-4D97-AF65-F5344CB8AC3E}">
        <p14:creationId xmlns:p14="http://schemas.microsoft.com/office/powerpoint/2010/main" val="316851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0ADEA-59F3-328D-A6D4-4EFEC1099D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1B92E0-F698-0351-4E37-2111EE6C0FF3}"/>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2" name="Rectangle 11">
            <a:extLst>
              <a:ext uri="{FF2B5EF4-FFF2-40B4-BE49-F238E27FC236}">
                <a16:creationId xmlns:a16="http://schemas.microsoft.com/office/drawing/2014/main" id="{44582BEF-369A-37C6-E229-8FB5077C83E4}"/>
              </a:ext>
            </a:extLst>
          </p:cNvPr>
          <p:cNvSpPr/>
          <p:nvPr/>
        </p:nvSpPr>
        <p:spPr bwMode="auto">
          <a:xfrm>
            <a:off x="2779658" y="3507928"/>
            <a:ext cx="7846750" cy="9039772"/>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pic>
        <p:nvPicPr>
          <p:cNvPr id="15" name="Picture 4" descr="IBM debuts next-generation quantum processor &amp; IBM Quantum System Two;  extends roadmap to advance era of quantum utility - Green Car Congress">
            <a:extLst>
              <a:ext uri="{FF2B5EF4-FFF2-40B4-BE49-F238E27FC236}">
                <a16:creationId xmlns:a16="http://schemas.microsoft.com/office/drawing/2014/main" id="{86B0C95B-75A8-459B-0A2A-EF0BCF008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31" y="10664521"/>
            <a:ext cx="2350720" cy="16748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9037469-8E89-65EE-399B-9E9045C8C25B}"/>
              </a:ext>
            </a:extLst>
          </p:cNvPr>
          <p:cNvSpPr txBox="1"/>
          <p:nvPr/>
        </p:nvSpPr>
        <p:spPr>
          <a:xfrm>
            <a:off x="5067261" y="3808325"/>
            <a:ext cx="22313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2438338" hangingPunct="0">
              <a:defRPr/>
            </a:pPr>
            <a:r>
              <a:rPr lang="en-US" dirty="0">
                <a:solidFill>
                  <a:srgbClr val="A56EFF"/>
                </a:solidFill>
                <a:latin typeface="IBM Plex Sans Light"/>
                <a:sym typeface="Helvetica Neue"/>
              </a:rPr>
              <a:t>Sampler() </a:t>
            </a:r>
          </a:p>
        </p:txBody>
      </p:sp>
      <p:sp>
        <p:nvSpPr>
          <p:cNvPr id="18" name="Rectangle 17">
            <a:extLst>
              <a:ext uri="{FF2B5EF4-FFF2-40B4-BE49-F238E27FC236}">
                <a16:creationId xmlns:a16="http://schemas.microsoft.com/office/drawing/2014/main" id="{D0042A85-FC67-0C0A-1363-48CF7CF1AF72}"/>
              </a:ext>
            </a:extLst>
          </p:cNvPr>
          <p:cNvSpPr/>
          <p:nvPr/>
        </p:nvSpPr>
        <p:spPr bwMode="auto">
          <a:xfrm>
            <a:off x="10638510" y="3525411"/>
            <a:ext cx="10098090" cy="899326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cxnSp>
        <p:nvCxnSpPr>
          <p:cNvPr id="22" name="Straight Connector 21">
            <a:extLst>
              <a:ext uri="{FF2B5EF4-FFF2-40B4-BE49-F238E27FC236}">
                <a16:creationId xmlns:a16="http://schemas.microsoft.com/office/drawing/2014/main" id="{8A410A6A-1492-66C7-4DE0-6B296884F86F}"/>
              </a:ext>
            </a:extLst>
          </p:cNvPr>
          <p:cNvCxnSpPr>
            <a:cxnSpLocks/>
          </p:cNvCxnSpPr>
          <p:nvPr/>
        </p:nvCxnSpPr>
        <p:spPr>
          <a:xfrm>
            <a:off x="10527530" y="7259998"/>
            <a:ext cx="68293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14CCCC1-CB44-AD76-2C7F-B477E8184A67}"/>
              </a:ext>
            </a:extLst>
          </p:cNvPr>
          <p:cNvCxnSpPr>
            <a:cxnSpLocks/>
          </p:cNvCxnSpPr>
          <p:nvPr/>
        </p:nvCxnSpPr>
        <p:spPr>
          <a:xfrm flipV="1">
            <a:off x="11204294" y="5549003"/>
            <a:ext cx="12334" cy="17346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BC411BA-45F9-3AF3-9CA0-A7C511283314}"/>
              </a:ext>
            </a:extLst>
          </p:cNvPr>
          <p:cNvCxnSpPr>
            <a:cxnSpLocks/>
          </p:cNvCxnSpPr>
          <p:nvPr/>
        </p:nvCxnSpPr>
        <p:spPr>
          <a:xfrm>
            <a:off x="11204293" y="5549002"/>
            <a:ext cx="45323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189D4841-956F-BC9F-8C4F-A93E4D02BE16}"/>
              </a:ext>
            </a:extLst>
          </p:cNvPr>
          <p:cNvSpPr/>
          <p:nvPr/>
        </p:nvSpPr>
        <p:spPr>
          <a:xfrm>
            <a:off x="14207194" y="6235597"/>
            <a:ext cx="3054682" cy="736850"/>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26" name="TextBox 25">
            <a:extLst>
              <a:ext uri="{FF2B5EF4-FFF2-40B4-BE49-F238E27FC236}">
                <a16:creationId xmlns:a16="http://schemas.microsoft.com/office/drawing/2014/main" id="{BDCABBFF-8E95-1534-4D0B-031903C870ED}"/>
              </a:ext>
            </a:extLst>
          </p:cNvPr>
          <p:cNvSpPr txBox="1"/>
          <p:nvPr/>
        </p:nvSpPr>
        <p:spPr>
          <a:xfrm>
            <a:off x="14276357" y="6356488"/>
            <a:ext cx="5482896" cy="400110"/>
          </a:xfrm>
          <a:prstGeom prst="rect">
            <a:avLst/>
          </a:prstGeom>
          <a:noFill/>
        </p:spPr>
        <p:txBody>
          <a:bodyPr wrap="square" rtlCol="0">
            <a:spAutoFit/>
          </a:bodyPr>
          <a:lstStyle/>
          <a:p>
            <a:pPr defTabSz="1828800">
              <a:defRPr/>
            </a:pPr>
            <a:r>
              <a:rPr lang="en-US" sz="2000" dirty="0">
                <a:solidFill>
                  <a:prstClr val="black"/>
                </a:solidFill>
                <a:latin typeface="IBM Plex Sans" panose="020B0503050203000203" pitchFamily="34" charset="0"/>
              </a:rPr>
              <a:t>Configuration recovery</a:t>
            </a:r>
          </a:p>
        </p:txBody>
      </p:sp>
      <p:cxnSp>
        <p:nvCxnSpPr>
          <p:cNvPr id="27" name="Straight Arrow Connector 26">
            <a:extLst>
              <a:ext uri="{FF2B5EF4-FFF2-40B4-BE49-F238E27FC236}">
                <a16:creationId xmlns:a16="http://schemas.microsoft.com/office/drawing/2014/main" id="{51182F6C-5C52-81DB-DB1E-E4F681A9F60D}"/>
              </a:ext>
            </a:extLst>
          </p:cNvPr>
          <p:cNvCxnSpPr>
            <a:cxnSpLocks/>
          </p:cNvCxnSpPr>
          <p:nvPr/>
        </p:nvCxnSpPr>
        <p:spPr>
          <a:xfrm>
            <a:off x="15736689" y="7018667"/>
            <a:ext cx="0" cy="62124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AEE2949-CC1E-6E25-F12A-0FB4E2246CC0}"/>
              </a:ext>
            </a:extLst>
          </p:cNvPr>
          <p:cNvCxnSpPr>
            <a:cxnSpLocks/>
          </p:cNvCxnSpPr>
          <p:nvPr/>
        </p:nvCxnSpPr>
        <p:spPr>
          <a:xfrm>
            <a:off x="15736689" y="8426329"/>
            <a:ext cx="0" cy="62124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16C59E86-21AF-07C1-B626-ADFA66CB6600}"/>
              </a:ext>
            </a:extLst>
          </p:cNvPr>
          <p:cNvSpPr/>
          <p:nvPr/>
        </p:nvSpPr>
        <p:spPr>
          <a:xfrm>
            <a:off x="13277242" y="7663002"/>
            <a:ext cx="5172670" cy="705232"/>
          </a:xfrm>
          <a:prstGeom prst="roundRect">
            <a:avLst/>
          </a:prstGeom>
          <a:solidFill>
            <a:srgbClr val="A56EFF">
              <a:alpha val="32157"/>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30" name="TextBox 29">
            <a:extLst>
              <a:ext uri="{FF2B5EF4-FFF2-40B4-BE49-F238E27FC236}">
                <a16:creationId xmlns:a16="http://schemas.microsoft.com/office/drawing/2014/main" id="{5277E31D-E01B-7A0D-58E7-F22F6E296D7C}"/>
              </a:ext>
            </a:extLst>
          </p:cNvPr>
          <p:cNvSpPr txBox="1"/>
          <p:nvPr/>
        </p:nvSpPr>
        <p:spPr>
          <a:xfrm>
            <a:off x="13122129" y="7787855"/>
            <a:ext cx="5482896" cy="400110"/>
          </a:xfrm>
          <a:prstGeom prst="rect">
            <a:avLst/>
          </a:prstGeom>
          <a:noFill/>
        </p:spPr>
        <p:txBody>
          <a:bodyPr wrap="square" rtlCol="0">
            <a:spAutoFit/>
          </a:bodyPr>
          <a:lstStyle/>
          <a:p>
            <a:pPr algn="ctr" defTabSz="1828800">
              <a:defRPr/>
            </a:pPr>
            <a:r>
              <a:rPr lang="en-US" sz="2000" dirty="0">
                <a:solidFill>
                  <a:prstClr val="black"/>
                </a:solidFill>
                <a:latin typeface="IBM Plex Sans" panose="020B0503050203000203" pitchFamily="34" charset="0"/>
              </a:rPr>
              <a:t>Projection and subspace diagonalization </a:t>
            </a:r>
          </a:p>
        </p:txBody>
      </p:sp>
      <p:sp>
        <p:nvSpPr>
          <p:cNvPr id="31" name="Rounded Rectangle 30">
            <a:extLst>
              <a:ext uri="{FF2B5EF4-FFF2-40B4-BE49-F238E27FC236}">
                <a16:creationId xmlns:a16="http://schemas.microsoft.com/office/drawing/2014/main" id="{B73108BE-FD70-AAAB-300A-9296B3B36DEC}"/>
              </a:ext>
            </a:extLst>
          </p:cNvPr>
          <p:cNvSpPr/>
          <p:nvPr/>
        </p:nvSpPr>
        <p:spPr>
          <a:xfrm>
            <a:off x="13899323" y="9126744"/>
            <a:ext cx="3666308" cy="705232"/>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32" name="TextBox 31">
            <a:extLst>
              <a:ext uri="{FF2B5EF4-FFF2-40B4-BE49-F238E27FC236}">
                <a16:creationId xmlns:a16="http://schemas.microsoft.com/office/drawing/2014/main" id="{384C7B06-9168-1994-C3AD-5D588C889E5E}"/>
              </a:ext>
            </a:extLst>
          </p:cNvPr>
          <p:cNvSpPr txBox="1"/>
          <p:nvPr/>
        </p:nvSpPr>
        <p:spPr>
          <a:xfrm>
            <a:off x="12967337" y="9210466"/>
            <a:ext cx="5482896" cy="400110"/>
          </a:xfrm>
          <a:prstGeom prst="rect">
            <a:avLst/>
          </a:prstGeom>
          <a:noFill/>
        </p:spPr>
        <p:txBody>
          <a:bodyPr wrap="square" rtlCol="0">
            <a:spAutoFit/>
          </a:bodyPr>
          <a:lstStyle/>
          <a:p>
            <a:pPr algn="ctr" defTabSz="1828800">
              <a:defRPr/>
            </a:pPr>
            <a:r>
              <a:rPr lang="en-US" sz="2000" dirty="0">
                <a:solidFill>
                  <a:prstClr val="black"/>
                </a:solidFill>
                <a:latin typeface="IBM Plex Sans" panose="020B0503050203000203" pitchFamily="34" charset="0"/>
              </a:rPr>
              <a:t>Ground state properties</a:t>
            </a:r>
          </a:p>
        </p:txBody>
      </p:sp>
      <p:cxnSp>
        <p:nvCxnSpPr>
          <p:cNvPr id="33" name="Straight Arrow Connector 32">
            <a:extLst>
              <a:ext uri="{FF2B5EF4-FFF2-40B4-BE49-F238E27FC236}">
                <a16:creationId xmlns:a16="http://schemas.microsoft.com/office/drawing/2014/main" id="{0C3D5D98-5E26-9CBB-C3F8-32A561B5E378}"/>
              </a:ext>
            </a:extLst>
          </p:cNvPr>
          <p:cNvCxnSpPr>
            <a:cxnSpLocks/>
          </p:cNvCxnSpPr>
          <p:nvPr/>
        </p:nvCxnSpPr>
        <p:spPr>
          <a:xfrm>
            <a:off x="15710103" y="5549003"/>
            <a:ext cx="0" cy="62124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4F8D39A-6ACC-56DC-1F53-D1F7E731389E}"/>
                  </a:ext>
                </a:extLst>
              </p:cNvPr>
              <p:cNvSpPr txBox="1"/>
              <p:nvPr/>
            </p:nvSpPr>
            <p:spPr>
              <a:xfrm>
                <a:off x="12808557" y="3741237"/>
                <a:ext cx="5757992" cy="830997"/>
              </a:xfrm>
              <a:prstGeom prst="rect">
                <a:avLst/>
              </a:prstGeom>
              <a:noFill/>
            </p:spPr>
            <p:txBody>
              <a:bodyPr wrap="square">
                <a:spAutoFit/>
              </a:bodyPr>
              <a:lstStyle/>
              <a:p>
                <a:pPr defTabSz="1828800">
                  <a:defRPr/>
                </a:pPr>
                <a:r>
                  <a:rPr lang="en-US" sz="24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Approximation of the ground state energy of </a:t>
                </a:r>
                <a14:m>
                  <m:oMath xmlns:m="http://schemas.openxmlformats.org/officeDocument/2006/math">
                    <m:r>
                      <a:rPr lang="en-US" sz="24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𝐻</m:t>
                    </m:r>
                  </m:oMath>
                </a14:m>
                <a:endParaRPr lang="en-US" sz="24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p:txBody>
          </p:sp>
        </mc:Choice>
        <mc:Fallback xmlns="">
          <p:sp>
            <p:nvSpPr>
              <p:cNvPr id="34" name="TextBox 33">
                <a:extLst>
                  <a:ext uri="{FF2B5EF4-FFF2-40B4-BE49-F238E27FC236}">
                    <a16:creationId xmlns:a16="http://schemas.microsoft.com/office/drawing/2014/main" id="{A4F8D39A-6ACC-56DC-1F53-D1F7E731389E}"/>
                  </a:ext>
                </a:extLst>
              </p:cNvPr>
              <p:cNvSpPr txBox="1">
                <a:spLocks noRot="1" noChangeAspect="1" noMove="1" noResize="1" noEditPoints="1" noAdjustHandles="1" noChangeArrowheads="1" noChangeShapeType="1" noTextEdit="1"/>
              </p:cNvSpPr>
              <p:nvPr/>
            </p:nvSpPr>
            <p:spPr>
              <a:xfrm>
                <a:off x="12808557" y="3741237"/>
                <a:ext cx="5757992" cy="830997"/>
              </a:xfrm>
              <a:prstGeom prst="rect">
                <a:avLst/>
              </a:prstGeom>
              <a:blipFill>
                <a:blip r:embed="rId4"/>
                <a:stretch>
                  <a:fillRect l="-1758" t="-6061" b="-18182"/>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715E74E5-E3C5-BD4B-8DBA-DCBC3730F87D}"/>
              </a:ext>
            </a:extLst>
          </p:cNvPr>
          <p:cNvGrpSpPr/>
          <p:nvPr/>
        </p:nvGrpSpPr>
        <p:grpSpPr>
          <a:xfrm>
            <a:off x="3708571" y="5308796"/>
            <a:ext cx="5187432" cy="4578131"/>
            <a:chOff x="966059" y="1600430"/>
            <a:chExt cx="2226051" cy="2047416"/>
          </a:xfrm>
        </p:grpSpPr>
        <p:sp>
          <p:nvSpPr>
            <p:cNvPr id="36" name="TextBox 35">
              <a:extLst>
                <a:ext uri="{FF2B5EF4-FFF2-40B4-BE49-F238E27FC236}">
                  <a16:creationId xmlns:a16="http://schemas.microsoft.com/office/drawing/2014/main" id="{87E961F8-7E55-0BE8-386F-E9BBBCB43DDF}"/>
                </a:ext>
              </a:extLst>
            </p:cNvPr>
            <p:cNvSpPr txBox="1"/>
            <p:nvPr/>
          </p:nvSpPr>
          <p:spPr>
            <a:xfrm>
              <a:off x="966059" y="3413853"/>
              <a:ext cx="2226051" cy="233993"/>
            </a:xfrm>
            <a:prstGeom prst="rect">
              <a:avLst/>
            </a:prstGeom>
            <a:noFill/>
          </p:spPr>
          <p:txBody>
            <a:bodyPr wrap="square" rtlCol="0">
              <a:spAutoFit/>
            </a:bodyPr>
            <a:lstStyle/>
            <a:p>
              <a:pPr defTabSz="1828800">
                <a:defRPr/>
              </a:pPr>
              <a:r>
                <a:rPr lang="en-US" sz="2800" dirty="0">
                  <a:solidFill>
                    <a:prstClr val="black"/>
                  </a:solidFill>
                  <a:latin typeface="IBM Plex Sans Light" panose="020B0403050203000203" pitchFamily="34" charset="0"/>
                </a:rPr>
                <a:t>Krylov time-evolved states</a:t>
              </a:r>
            </a:p>
          </p:txBody>
        </p:sp>
        <p:grpSp>
          <p:nvGrpSpPr>
            <p:cNvPr id="37" name="Group 36">
              <a:extLst>
                <a:ext uri="{FF2B5EF4-FFF2-40B4-BE49-F238E27FC236}">
                  <a16:creationId xmlns:a16="http://schemas.microsoft.com/office/drawing/2014/main" id="{649CB47C-6E6F-C22A-0D7E-36E73628B3B6}"/>
                </a:ext>
              </a:extLst>
            </p:cNvPr>
            <p:cNvGrpSpPr/>
            <p:nvPr/>
          </p:nvGrpSpPr>
          <p:grpSpPr>
            <a:xfrm rot="16200000">
              <a:off x="1832370" y="2436363"/>
              <a:ext cx="263737" cy="45719"/>
              <a:chOff x="5025358" y="5985862"/>
              <a:chExt cx="373956" cy="75560"/>
            </a:xfrm>
            <a:solidFill>
              <a:schemeClr val="bg1">
                <a:lumMod val="50000"/>
              </a:schemeClr>
            </a:solidFill>
          </p:grpSpPr>
          <p:sp>
            <p:nvSpPr>
              <p:cNvPr id="41" name="Oval 40">
                <a:extLst>
                  <a:ext uri="{FF2B5EF4-FFF2-40B4-BE49-F238E27FC236}">
                    <a16:creationId xmlns:a16="http://schemas.microsoft.com/office/drawing/2014/main" id="{77020A25-5E07-3E89-B579-F23F8C4664A4}"/>
                  </a:ext>
                </a:extLst>
              </p:cNvPr>
              <p:cNvSpPr/>
              <p:nvPr/>
            </p:nvSpPr>
            <p:spPr>
              <a:xfrm>
                <a:off x="5025358" y="5985862"/>
                <a:ext cx="69156" cy="69156"/>
              </a:xfrm>
              <a:prstGeom prst="ellipse">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42" name="Oval 41">
                <a:extLst>
                  <a:ext uri="{FF2B5EF4-FFF2-40B4-BE49-F238E27FC236}">
                    <a16:creationId xmlns:a16="http://schemas.microsoft.com/office/drawing/2014/main" id="{FF260D66-C351-95B5-EF7F-04EC678982A2}"/>
                  </a:ext>
                </a:extLst>
              </p:cNvPr>
              <p:cNvSpPr/>
              <p:nvPr/>
            </p:nvSpPr>
            <p:spPr>
              <a:xfrm>
                <a:off x="5177758" y="5992266"/>
                <a:ext cx="69156" cy="69156"/>
              </a:xfrm>
              <a:prstGeom prst="ellipse">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43" name="Oval 42">
                <a:extLst>
                  <a:ext uri="{FF2B5EF4-FFF2-40B4-BE49-F238E27FC236}">
                    <a16:creationId xmlns:a16="http://schemas.microsoft.com/office/drawing/2014/main" id="{A91247D7-0294-CD77-2FB5-7D1B66C0CEE0}"/>
                  </a:ext>
                </a:extLst>
              </p:cNvPr>
              <p:cNvSpPr/>
              <p:nvPr/>
            </p:nvSpPr>
            <p:spPr>
              <a:xfrm>
                <a:off x="5330158" y="5990986"/>
                <a:ext cx="69156" cy="69156"/>
              </a:xfrm>
              <a:prstGeom prst="ellipse">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grpSp>
        <p:pic>
          <p:nvPicPr>
            <p:cNvPr id="38" name="Picture 37">
              <a:extLst>
                <a:ext uri="{FF2B5EF4-FFF2-40B4-BE49-F238E27FC236}">
                  <a16:creationId xmlns:a16="http://schemas.microsoft.com/office/drawing/2014/main" id="{E3C10599-7B6B-DC97-411D-A7EA92E8F33F}"/>
                </a:ext>
              </a:extLst>
            </p:cNvPr>
            <p:cNvPicPr>
              <a:picLocks noChangeAspect="1"/>
            </p:cNvPicPr>
            <p:nvPr/>
          </p:nvPicPr>
          <p:blipFill>
            <a:blip r:embed="rId5"/>
            <a:stretch>
              <a:fillRect/>
            </a:stretch>
          </p:blipFill>
          <p:spPr>
            <a:xfrm>
              <a:off x="2787713" y="1653523"/>
              <a:ext cx="251989" cy="1637580"/>
            </a:xfrm>
            <a:prstGeom prst="rect">
              <a:avLst/>
            </a:prstGeom>
            <a:ln>
              <a:noFill/>
            </a:ln>
          </p:spPr>
        </p:pic>
        <p:pic>
          <p:nvPicPr>
            <p:cNvPr id="39" name="Picture 38">
              <a:extLst>
                <a:ext uri="{FF2B5EF4-FFF2-40B4-BE49-F238E27FC236}">
                  <a16:creationId xmlns:a16="http://schemas.microsoft.com/office/drawing/2014/main" id="{2FDFFA74-D763-2C86-242B-DB2723C8FAD4}"/>
                </a:ext>
              </a:extLst>
            </p:cNvPr>
            <p:cNvPicPr>
              <a:picLocks noChangeAspect="1"/>
            </p:cNvPicPr>
            <p:nvPr/>
          </p:nvPicPr>
          <p:blipFill>
            <a:blip r:embed="rId6"/>
            <a:stretch>
              <a:fillRect/>
            </a:stretch>
          </p:blipFill>
          <p:spPr>
            <a:xfrm>
              <a:off x="1105104" y="1600430"/>
              <a:ext cx="1633580" cy="650509"/>
            </a:xfrm>
            <a:prstGeom prst="rect">
              <a:avLst/>
            </a:prstGeom>
          </p:spPr>
        </p:pic>
        <p:pic>
          <p:nvPicPr>
            <p:cNvPr id="40" name="Picture 39">
              <a:extLst>
                <a:ext uri="{FF2B5EF4-FFF2-40B4-BE49-F238E27FC236}">
                  <a16:creationId xmlns:a16="http://schemas.microsoft.com/office/drawing/2014/main" id="{C2FF12EA-A74B-3829-A54D-21A567C9A388}"/>
                </a:ext>
              </a:extLst>
            </p:cNvPr>
            <p:cNvPicPr>
              <a:picLocks noChangeAspect="1"/>
            </p:cNvPicPr>
            <p:nvPr/>
          </p:nvPicPr>
          <p:blipFill>
            <a:blip r:embed="rId7"/>
            <a:stretch>
              <a:fillRect/>
            </a:stretch>
          </p:blipFill>
          <p:spPr>
            <a:xfrm>
              <a:off x="1097113" y="2664458"/>
              <a:ext cx="1651822" cy="652617"/>
            </a:xfrm>
            <a:prstGeom prst="rect">
              <a:avLst/>
            </a:prstGeom>
          </p:spPr>
        </p:pic>
      </p:grpSp>
      <p:pic>
        <p:nvPicPr>
          <p:cNvPr id="44" name="Picture 43">
            <a:extLst>
              <a:ext uri="{FF2B5EF4-FFF2-40B4-BE49-F238E27FC236}">
                <a16:creationId xmlns:a16="http://schemas.microsoft.com/office/drawing/2014/main" id="{7AE0F8E1-B2C2-E7B0-F084-D5C5E4B12919}"/>
              </a:ext>
            </a:extLst>
          </p:cNvPr>
          <p:cNvPicPr>
            <a:picLocks noChangeAspect="1"/>
          </p:cNvPicPr>
          <p:nvPr/>
        </p:nvPicPr>
        <p:blipFill>
          <a:blip r:embed="rId8"/>
          <a:stretch>
            <a:fillRect/>
          </a:stretch>
        </p:blipFill>
        <p:spPr>
          <a:xfrm>
            <a:off x="8743820" y="6980098"/>
            <a:ext cx="1580734" cy="594356"/>
          </a:xfrm>
          <a:prstGeom prst="rect">
            <a:avLst/>
          </a:prstGeom>
        </p:spPr>
      </p:pic>
      <p:pic>
        <p:nvPicPr>
          <p:cNvPr id="51" name="Picture 2">
            <a:extLst>
              <a:ext uri="{FF2B5EF4-FFF2-40B4-BE49-F238E27FC236}">
                <a16:creationId xmlns:a16="http://schemas.microsoft.com/office/drawing/2014/main" id="{C5FAB76A-FCC4-C78E-69B3-737DC70E08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08558" y="11567285"/>
            <a:ext cx="4455382" cy="74894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19906B7B-ED26-A76D-9017-EE7F0641FAE2}"/>
              </a:ext>
            </a:extLst>
          </p:cNvPr>
          <p:cNvSpPr txBox="1"/>
          <p:nvPr/>
        </p:nvSpPr>
        <p:spPr>
          <a:xfrm>
            <a:off x="19539251" y="12668405"/>
            <a:ext cx="4850720" cy="70788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arXiv:2501.09702</a:t>
            </a:r>
          </a:p>
        </p:txBody>
      </p:sp>
      <p:pic>
        <p:nvPicPr>
          <p:cNvPr id="1032" name="Picture 8">
            <a:extLst>
              <a:ext uri="{FF2B5EF4-FFF2-40B4-BE49-F238E27FC236}">
                <a16:creationId xmlns:a16="http://schemas.microsoft.com/office/drawing/2014/main" id="{C98BCF79-FF29-BAC8-B4E8-3A92BAD10E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42754" y="10853523"/>
            <a:ext cx="3047590" cy="6484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6C25D1-BE5F-BA08-1AE8-AC15A91E7DEF}"/>
                  </a:ext>
                </a:extLst>
              </p:cNvPr>
              <p:cNvSpPr txBox="1"/>
              <p:nvPr/>
            </p:nvSpPr>
            <p:spPr>
              <a:xfrm>
                <a:off x="8414887" y="7636261"/>
                <a:ext cx="2337476" cy="553998"/>
              </a:xfrm>
              <a:prstGeom prst="rect">
                <a:avLst/>
              </a:prstGeom>
              <a:no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defTabSz="1828800"/>
                <a:r>
                  <a:rPr lang="en-US" sz="2400" dirty="0">
                    <a:solidFill>
                      <a:prstClr val="black"/>
                    </a:solidFill>
                    <a:latin typeface="IBM Plex Sans Light"/>
                  </a:rPr>
                  <a:t>For </a:t>
                </a:r>
                <a14:m>
                  <m:oMath xmlns:m="http://schemas.openxmlformats.org/officeDocument/2006/math">
                    <m:r>
                      <a:rPr lang="en-US" sz="2400" i="1" dirty="0">
                        <a:solidFill>
                          <a:prstClr val="black"/>
                        </a:solidFill>
                        <a:latin typeface="Cambria Math" panose="02040503050406030204" pitchFamily="18" charset="0"/>
                      </a:rPr>
                      <m:t>𝑘</m:t>
                    </m:r>
                    <m:r>
                      <a:rPr lang="en-US" sz="2400" i="1" dirty="0">
                        <a:solidFill>
                          <a:prstClr val="black"/>
                        </a:solidFill>
                        <a:latin typeface="Cambria Math" panose="02040503050406030204" pitchFamily="18" charset="0"/>
                      </a:rPr>
                      <m:t>=1 </m:t>
                    </m:r>
                  </m:oMath>
                </a14:m>
                <a:r>
                  <a:rPr lang="en-US" sz="2400" dirty="0">
                    <a:solidFill>
                      <a:prstClr val="black"/>
                    </a:solidFill>
                    <a:latin typeface="IBM Plex Sans Light"/>
                  </a:rPr>
                  <a:t>to </a:t>
                </a:r>
                <a14:m>
                  <m:oMath xmlns:m="http://schemas.openxmlformats.org/officeDocument/2006/math">
                    <m:r>
                      <a:rPr lang="en-US" sz="2400" i="1" dirty="0">
                        <a:solidFill>
                          <a:prstClr val="black"/>
                        </a:solidFill>
                        <a:latin typeface="Cambria Math" panose="02040503050406030204" pitchFamily="18" charset="0"/>
                      </a:rPr>
                      <m:t>𝑑</m:t>
                    </m:r>
                  </m:oMath>
                </a14:m>
                <a:endParaRPr lang="en-US" sz="2400" dirty="0">
                  <a:solidFill>
                    <a:prstClr val="black"/>
                  </a:solidFill>
                  <a:latin typeface="Aptos" panose="02110004020202020204"/>
                </a:endParaRPr>
              </a:p>
            </p:txBody>
          </p:sp>
        </mc:Choice>
        <mc:Fallback xmlns="">
          <p:sp>
            <p:nvSpPr>
              <p:cNvPr id="2" name="TextBox 1">
                <a:extLst>
                  <a:ext uri="{FF2B5EF4-FFF2-40B4-BE49-F238E27FC236}">
                    <a16:creationId xmlns:a16="http://schemas.microsoft.com/office/drawing/2014/main" id="{F26C25D1-BE5F-BA08-1AE8-AC15A91E7DEF}"/>
                  </a:ext>
                </a:extLst>
              </p:cNvPr>
              <p:cNvSpPr txBox="1">
                <a:spLocks noRot="1" noChangeAspect="1" noMove="1" noResize="1" noEditPoints="1" noAdjustHandles="1" noChangeArrowheads="1" noChangeShapeType="1" noTextEdit="1"/>
              </p:cNvSpPr>
              <p:nvPr/>
            </p:nvSpPr>
            <p:spPr>
              <a:xfrm>
                <a:off x="8414887" y="7636261"/>
                <a:ext cx="2337476" cy="553998"/>
              </a:xfrm>
              <a:prstGeom prst="rect">
                <a:avLst/>
              </a:prstGeom>
              <a:blipFill>
                <a:blip r:embed="rId11"/>
                <a:stretch>
                  <a:fillRect t="-2222" b="-13333"/>
                </a:stretch>
              </a:blipFill>
            </p:spPr>
            <p:txBody>
              <a:bodyPr/>
              <a:lstStyle/>
              <a:p>
                <a:r>
                  <a:rPr lang="en-US">
                    <a:noFill/>
                  </a:rPr>
                  <a:t> </a:t>
                </a:r>
              </a:p>
            </p:txBody>
          </p:sp>
        </mc:Fallback>
      </mc:AlternateContent>
      <p:sp>
        <p:nvSpPr>
          <p:cNvPr id="6" name="Title 4">
            <a:extLst>
              <a:ext uri="{FF2B5EF4-FFF2-40B4-BE49-F238E27FC236}">
                <a16:creationId xmlns:a16="http://schemas.microsoft.com/office/drawing/2014/main" id="{C113B461-B040-5DFF-BA0A-FB40A5FEC4E4}"/>
              </a:ext>
            </a:extLst>
          </p:cNvPr>
          <p:cNvSpPr>
            <a:spLocks noGrp="1"/>
          </p:cNvSpPr>
          <p:nvPr>
            <p:ph type="title"/>
          </p:nvPr>
        </p:nvSpPr>
        <p:spPr>
          <a:xfrm>
            <a:off x="1245838" y="188684"/>
            <a:ext cx="23137418" cy="2202212"/>
          </a:xfrm>
        </p:spPr>
        <p:txBody>
          <a:bodyPr>
            <a:noAutofit/>
          </a:bodyPr>
          <a:lstStyle/>
          <a:p>
            <a:r>
              <a:rPr lang="en-US" sz="8800" dirty="0">
                <a:solidFill>
                  <a:srgbClr val="A56EFF"/>
                </a:solidFill>
                <a:latin typeface="IBM Plex Sans Light"/>
              </a:rPr>
              <a:t>SKQD: algorithm</a:t>
            </a:r>
            <a:endParaRPr lang="en-US" sz="8800" dirty="0">
              <a:solidFill>
                <a:srgbClr val="A56EFF"/>
              </a:solidFill>
              <a:latin typeface="IBM Plex Sans Light" panose="020B0403050203000203" pitchFamily="34" charset="0"/>
            </a:endParaRPr>
          </a:p>
        </p:txBody>
      </p:sp>
    </p:spTree>
    <p:extLst>
      <p:ext uri="{BB962C8B-B14F-4D97-AF65-F5344CB8AC3E}">
        <p14:creationId xmlns:p14="http://schemas.microsoft.com/office/powerpoint/2010/main" val="1028527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20143-A420-12B6-EEC2-2222A6B191D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FC2098-0CBA-0101-CE9E-55BDD29B89E3}"/>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037541-CF96-2AC3-583A-8C03FFF51F76}"/>
                  </a:ext>
                </a:extLst>
              </p:cNvPr>
              <p:cNvSpPr txBox="1"/>
              <p:nvPr/>
            </p:nvSpPr>
            <p:spPr>
              <a:xfrm>
                <a:off x="6088225" y="5098214"/>
                <a:ext cx="4231912" cy="1384995"/>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Overlap of initial state with the true ground state: </a:t>
                </a:r>
                <a14:m>
                  <m:oMath xmlns:m="http://schemas.openxmlformats.org/officeDocument/2006/math">
                    <m: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1/</m:t>
                    </m:r>
                    <m:r>
                      <m:rPr>
                        <m:sty m:val="p"/>
                      </m:rP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poly</m:t>
                    </m:r>
                    <m:d>
                      <m:dPr>
                        <m:ctrlP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ctrlPr>
                      </m:dPr>
                      <m:e>
                        <m: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𝑛</m:t>
                        </m:r>
                      </m:e>
                    </m:d>
                  </m:oMath>
                </a14:m>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 </a:t>
                </a:r>
              </a:p>
            </p:txBody>
          </p:sp>
        </mc:Choice>
        <mc:Fallback xmlns="">
          <p:sp>
            <p:nvSpPr>
              <p:cNvPr id="11" name="TextBox 10">
                <a:extLst>
                  <a:ext uri="{FF2B5EF4-FFF2-40B4-BE49-F238E27FC236}">
                    <a16:creationId xmlns:a16="http://schemas.microsoft.com/office/drawing/2014/main" id="{BC037541-CF96-2AC3-583A-8C03FFF51F76}"/>
                  </a:ext>
                </a:extLst>
              </p:cNvPr>
              <p:cNvSpPr txBox="1">
                <a:spLocks noRot="1" noChangeAspect="1" noMove="1" noResize="1" noEditPoints="1" noAdjustHandles="1" noChangeArrowheads="1" noChangeShapeType="1" noTextEdit="1"/>
              </p:cNvSpPr>
              <p:nvPr/>
            </p:nvSpPr>
            <p:spPr>
              <a:xfrm>
                <a:off x="6088225" y="5098214"/>
                <a:ext cx="4231912" cy="1384995"/>
              </a:xfrm>
              <a:prstGeom prst="rect">
                <a:avLst/>
              </a:prstGeom>
              <a:blipFill>
                <a:blip r:embed="rId3"/>
                <a:stretch>
                  <a:fillRect l="-2994" t="-4545" b="-1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DC5788D-F17D-DBD3-10D9-ABDFAD9F3E7D}"/>
                  </a:ext>
                </a:extLst>
              </p:cNvPr>
              <p:cNvSpPr txBox="1"/>
              <p:nvPr/>
            </p:nvSpPr>
            <p:spPr>
              <a:xfrm>
                <a:off x="10184125" y="5261873"/>
                <a:ext cx="4240292" cy="523220"/>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Gap: </a:t>
                </a:r>
                <a14:m>
                  <m:oMath xmlns:m="http://schemas.openxmlformats.org/officeDocument/2006/math">
                    <m: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1/</m:t>
                    </m:r>
                    <m:r>
                      <m:rPr>
                        <m:sty m:val="p"/>
                      </m:rP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poly</m:t>
                    </m:r>
                    <m:d>
                      <m:dPr>
                        <m:ctrlP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ctrlPr>
                      </m:dPr>
                      <m:e>
                        <m: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𝑛</m:t>
                        </m:r>
                      </m:e>
                    </m:d>
                  </m:oMath>
                </a14:m>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 </a:t>
                </a:r>
              </a:p>
            </p:txBody>
          </p:sp>
        </mc:Choice>
        <mc:Fallback xmlns="">
          <p:sp>
            <p:nvSpPr>
              <p:cNvPr id="14" name="TextBox 13">
                <a:extLst>
                  <a:ext uri="{FF2B5EF4-FFF2-40B4-BE49-F238E27FC236}">
                    <a16:creationId xmlns:a16="http://schemas.microsoft.com/office/drawing/2014/main" id="{FDC5788D-F17D-DBD3-10D9-ABDFAD9F3E7D}"/>
                  </a:ext>
                </a:extLst>
              </p:cNvPr>
              <p:cNvSpPr txBox="1">
                <a:spLocks noRot="1" noChangeAspect="1" noMove="1" noResize="1" noEditPoints="1" noAdjustHandles="1" noChangeArrowheads="1" noChangeShapeType="1" noTextEdit="1"/>
              </p:cNvSpPr>
              <p:nvPr/>
            </p:nvSpPr>
            <p:spPr>
              <a:xfrm>
                <a:off x="10184125" y="5261873"/>
                <a:ext cx="4240292" cy="523220"/>
              </a:xfrm>
              <a:prstGeom prst="rect">
                <a:avLst/>
              </a:prstGeom>
              <a:blipFill>
                <a:blip r:embed="rId4"/>
                <a:stretch>
                  <a:fillRect l="-2994" t="-9524" b="-30952"/>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961D23B-A24D-8756-BF0C-8B13514BDD66}"/>
              </a:ext>
            </a:extLst>
          </p:cNvPr>
          <p:cNvSpPr txBox="1"/>
          <p:nvPr/>
        </p:nvSpPr>
        <p:spPr>
          <a:xfrm>
            <a:off x="13414141" y="5294307"/>
            <a:ext cx="4231912" cy="523220"/>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Sparse ground state</a:t>
            </a:r>
          </a:p>
        </p:txBody>
      </p:sp>
      <p:sp>
        <p:nvSpPr>
          <p:cNvPr id="2" name="Right Brace 1">
            <a:extLst>
              <a:ext uri="{FF2B5EF4-FFF2-40B4-BE49-F238E27FC236}">
                <a16:creationId xmlns:a16="http://schemas.microsoft.com/office/drawing/2014/main" id="{3058ECA2-6C2F-D726-4454-E91CE1AE12B4}"/>
              </a:ext>
            </a:extLst>
          </p:cNvPr>
          <p:cNvSpPr/>
          <p:nvPr/>
        </p:nvSpPr>
        <p:spPr>
          <a:xfrm rot="16200000">
            <a:off x="9008293" y="1613576"/>
            <a:ext cx="860432" cy="659192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1828800"/>
            <a:endParaRPr lang="en-US">
              <a:solidFill>
                <a:prstClr val="black"/>
              </a:solidFill>
              <a:latin typeface="Aptos" panose="02110004020202020204"/>
            </a:endParaRPr>
          </a:p>
        </p:txBody>
      </p:sp>
      <p:sp>
        <p:nvSpPr>
          <p:cNvPr id="5" name="Right Brace 4">
            <a:extLst>
              <a:ext uri="{FF2B5EF4-FFF2-40B4-BE49-F238E27FC236}">
                <a16:creationId xmlns:a16="http://schemas.microsoft.com/office/drawing/2014/main" id="{40C6AB81-DE56-1AC4-49CF-DD7D4D66C85D}"/>
              </a:ext>
            </a:extLst>
          </p:cNvPr>
          <p:cNvSpPr/>
          <p:nvPr/>
        </p:nvSpPr>
        <p:spPr>
          <a:xfrm rot="16200000">
            <a:off x="14824265" y="3309640"/>
            <a:ext cx="860436" cy="31998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1828800"/>
            <a:endParaRPr lang="en-US">
              <a:solidFill>
                <a:prstClr val="black"/>
              </a:solidFill>
              <a:latin typeface="Aptos" panose="02110004020202020204"/>
            </a:endParaRPr>
          </a:p>
        </p:txBody>
      </p:sp>
      <p:sp>
        <p:nvSpPr>
          <p:cNvPr id="7" name="TextBox 6">
            <a:extLst>
              <a:ext uri="{FF2B5EF4-FFF2-40B4-BE49-F238E27FC236}">
                <a16:creationId xmlns:a16="http://schemas.microsoft.com/office/drawing/2014/main" id="{8D7895C8-B751-BFF4-8C7B-0ECAB5F251D9}"/>
              </a:ext>
            </a:extLst>
          </p:cNvPr>
          <p:cNvSpPr txBox="1"/>
          <p:nvPr/>
        </p:nvSpPr>
        <p:spPr>
          <a:xfrm>
            <a:off x="7565272" y="3185040"/>
            <a:ext cx="3762862" cy="1292662"/>
          </a:xfrm>
          <a:prstGeom prst="rect">
            <a:avLst/>
          </a:prstGeom>
          <a:noFill/>
        </p:spPr>
        <p:txBody>
          <a:bodyPr wrap="square" lIns="182880" tIns="91440" rIns="182880" bIns="91440" anchor="t">
            <a:spAutoFit/>
          </a:bodyPr>
          <a:lstStyle/>
          <a:p>
            <a:pPr algn="ctr" defTabSz="1828800">
              <a:defRPr/>
            </a:pPr>
            <a:r>
              <a:rPr lang="en-US" kern="0" dirty="0">
                <a:solidFill>
                  <a:srgbClr val="A56EFF"/>
                </a:solidFill>
                <a:latin typeface="IBM Plex Sans Light"/>
                <a:ea typeface="Aptos" panose="020B0004020202020204" pitchFamily="34" charset="0"/>
                <a:cs typeface="Times New Roman"/>
                <a:sym typeface="Helvetica Neue"/>
              </a:rPr>
              <a:t>Krylov quantum diagonalization</a:t>
            </a:r>
            <a:endParaRPr lang="en-US" kern="0" dirty="0">
              <a:solidFill>
                <a:srgbClr val="A56EFF"/>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p:txBody>
      </p:sp>
      <p:sp>
        <p:nvSpPr>
          <p:cNvPr id="9" name="TextBox 8">
            <a:extLst>
              <a:ext uri="{FF2B5EF4-FFF2-40B4-BE49-F238E27FC236}">
                <a16:creationId xmlns:a16="http://schemas.microsoft.com/office/drawing/2014/main" id="{B3D3B94A-9AC4-4D90-1EE5-26E671AE6C1B}"/>
              </a:ext>
            </a:extLst>
          </p:cNvPr>
          <p:cNvSpPr txBox="1"/>
          <p:nvPr/>
        </p:nvSpPr>
        <p:spPr>
          <a:xfrm>
            <a:off x="13422214" y="3730605"/>
            <a:ext cx="3762862" cy="738664"/>
          </a:xfrm>
          <a:prstGeom prst="rect">
            <a:avLst/>
          </a:prstGeom>
          <a:noFill/>
        </p:spPr>
        <p:txBody>
          <a:bodyPr wrap="square" lIns="182880" tIns="91440" rIns="182880" bIns="91440" anchor="t">
            <a:spAutoFit/>
          </a:bodyPr>
          <a:lstStyle/>
          <a:p>
            <a:pPr algn="ctr" defTabSz="1828800">
              <a:defRPr/>
            </a:pPr>
            <a:r>
              <a:rPr lang="en-US" kern="0" dirty="0">
                <a:solidFill>
                  <a:srgbClr val="A56EFF"/>
                </a:solidFill>
                <a:latin typeface="IBM Plex Sans Light"/>
                <a:ea typeface="Aptos" panose="020B0004020202020204" pitchFamily="34" charset="0"/>
                <a:cs typeface="Times New Roman"/>
                <a:sym typeface="Helvetica Neue"/>
              </a:rPr>
              <a:t>SQD</a:t>
            </a:r>
          </a:p>
        </p:txBody>
      </p:sp>
      <p:sp>
        <p:nvSpPr>
          <p:cNvPr id="6" name="TextBox 5">
            <a:extLst>
              <a:ext uri="{FF2B5EF4-FFF2-40B4-BE49-F238E27FC236}">
                <a16:creationId xmlns:a16="http://schemas.microsoft.com/office/drawing/2014/main" id="{313CF0A8-54BA-1177-BF0C-BA1E99878384}"/>
              </a:ext>
            </a:extLst>
          </p:cNvPr>
          <p:cNvSpPr txBox="1"/>
          <p:nvPr/>
        </p:nvSpPr>
        <p:spPr>
          <a:xfrm>
            <a:off x="19539251" y="12668405"/>
            <a:ext cx="4850720" cy="70788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arXiv:2501.09702</a:t>
            </a:r>
          </a:p>
        </p:txBody>
      </p:sp>
      <p:sp>
        <p:nvSpPr>
          <p:cNvPr id="49" name="Title 4">
            <a:extLst>
              <a:ext uri="{FF2B5EF4-FFF2-40B4-BE49-F238E27FC236}">
                <a16:creationId xmlns:a16="http://schemas.microsoft.com/office/drawing/2014/main" id="{4899BD8A-81A4-03DE-9746-50BFB945A7B5}"/>
              </a:ext>
            </a:extLst>
          </p:cNvPr>
          <p:cNvSpPr>
            <a:spLocks noGrp="1"/>
          </p:cNvSpPr>
          <p:nvPr>
            <p:ph type="title"/>
          </p:nvPr>
        </p:nvSpPr>
        <p:spPr>
          <a:xfrm>
            <a:off x="1245838" y="188684"/>
            <a:ext cx="23137418" cy="2202212"/>
          </a:xfrm>
        </p:spPr>
        <p:txBody>
          <a:bodyPr>
            <a:noAutofit/>
          </a:bodyPr>
          <a:lstStyle/>
          <a:p>
            <a:r>
              <a:rPr lang="en-US" sz="8800" dirty="0">
                <a:solidFill>
                  <a:srgbClr val="A56EFF"/>
                </a:solidFill>
                <a:latin typeface="IBM Plex Sans Light"/>
              </a:rPr>
              <a:t>SKQD: convergence guarantees</a:t>
            </a:r>
            <a:endParaRPr lang="en-US" sz="8800" dirty="0">
              <a:solidFill>
                <a:srgbClr val="A56EFF"/>
              </a:solidFill>
              <a:latin typeface="IBM Plex Sans Light" panose="020B0403050203000203" pitchFamily="34" charset="0"/>
            </a:endParaRPr>
          </a:p>
        </p:txBody>
      </p:sp>
      <p:sp>
        <p:nvSpPr>
          <p:cNvPr id="20" name="TextBox 19">
            <a:extLst>
              <a:ext uri="{FF2B5EF4-FFF2-40B4-BE49-F238E27FC236}">
                <a16:creationId xmlns:a16="http://schemas.microsoft.com/office/drawing/2014/main" id="{0C1A5D79-3962-6CD2-5B07-FC3B2D70DB0D}"/>
              </a:ext>
            </a:extLst>
          </p:cNvPr>
          <p:cNvSpPr txBox="1"/>
          <p:nvPr/>
        </p:nvSpPr>
        <p:spPr>
          <a:xfrm>
            <a:off x="6226263" y="8569503"/>
            <a:ext cx="10485804" cy="1415772"/>
          </a:xfrm>
          <a:prstGeom prst="rect">
            <a:avLst/>
          </a:prstGeom>
          <a:solidFill>
            <a:srgbClr val="CCC9FC"/>
          </a:solid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1828800"/>
            <a:r>
              <a:rPr lang="en-US" sz="4000" dirty="0">
                <a:solidFill>
                  <a:prstClr val="black"/>
                </a:solidFill>
                <a:latin typeface="IBM Plex Sans Light" panose="020B0403050203000203" pitchFamily="34" charset="0"/>
              </a:rPr>
              <a:t>Ground state error converges efficiently with increasing # circuits and shots</a:t>
            </a:r>
          </a:p>
        </p:txBody>
      </p:sp>
      <p:sp>
        <p:nvSpPr>
          <p:cNvPr id="46" name="Right Brace 45">
            <a:extLst>
              <a:ext uri="{FF2B5EF4-FFF2-40B4-BE49-F238E27FC236}">
                <a16:creationId xmlns:a16="http://schemas.microsoft.com/office/drawing/2014/main" id="{6E262EFD-DF3C-35B1-1F97-CEA35ED18816}"/>
              </a:ext>
            </a:extLst>
          </p:cNvPr>
          <p:cNvSpPr/>
          <p:nvPr/>
        </p:nvSpPr>
        <p:spPr>
          <a:xfrm rot="16200000" flipH="1">
            <a:off x="10919135" y="2041281"/>
            <a:ext cx="1089632" cy="107214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1828800"/>
            <a:endParaRPr lang="en-US">
              <a:solidFill>
                <a:prstClr val="black"/>
              </a:solidFill>
              <a:latin typeface="Aptos" panose="02110004020202020204"/>
            </a:endParaRPr>
          </a:p>
        </p:txBody>
      </p:sp>
    </p:spTree>
    <p:extLst>
      <p:ext uri="{BB962C8B-B14F-4D97-AF65-F5344CB8AC3E}">
        <p14:creationId xmlns:p14="http://schemas.microsoft.com/office/powerpoint/2010/main" val="22071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9" grpId="0"/>
      <p:bldP spid="2" grpId="0" animBg="1"/>
      <p:bldP spid="5" grpId="0" animBg="1"/>
      <p:bldP spid="7"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BF1BD-E455-4611-AE69-92CD228368A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7D93753-2BAE-D10E-6299-27904D47A69B}"/>
              </a:ext>
            </a:extLst>
          </p:cNvPr>
          <p:cNvSpPr txBox="1"/>
          <p:nvPr/>
        </p:nvSpPr>
        <p:spPr>
          <a:xfrm>
            <a:off x="3269730" y="1970799"/>
            <a:ext cx="184731" cy="646331"/>
          </a:xfrm>
          <a:prstGeom prst="rect">
            <a:avLst/>
          </a:prstGeom>
          <a:noFill/>
        </p:spPr>
        <p:txBody>
          <a:bodyPr wrap="none" rtlCol="0">
            <a:spAutoFit/>
          </a:bodyPr>
          <a:lstStyle/>
          <a:p>
            <a:pPr defTabSz="1828800"/>
            <a:endParaRPr lang="en-US">
              <a:solidFill>
                <a:prstClr val="black"/>
              </a:solidFill>
              <a:latin typeface="Aptos" panose="02110004020202020204"/>
            </a:endParaRPr>
          </a:p>
        </p:txBody>
      </p:sp>
      <p:sp>
        <p:nvSpPr>
          <p:cNvPr id="6" name="TextBox 5">
            <a:extLst>
              <a:ext uri="{FF2B5EF4-FFF2-40B4-BE49-F238E27FC236}">
                <a16:creationId xmlns:a16="http://schemas.microsoft.com/office/drawing/2014/main" id="{180775A6-C0D4-DE4E-BC34-457C4625D2EB}"/>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 name="TextBox 2">
            <a:extLst>
              <a:ext uri="{FF2B5EF4-FFF2-40B4-BE49-F238E27FC236}">
                <a16:creationId xmlns:a16="http://schemas.microsoft.com/office/drawing/2014/main" id="{713DA7FC-C811-2D02-9F3D-89FDA7F7574F}"/>
              </a:ext>
            </a:extLst>
          </p:cNvPr>
          <p:cNvSpPr txBox="1"/>
          <p:nvPr/>
        </p:nvSpPr>
        <p:spPr>
          <a:xfrm>
            <a:off x="1677989" y="4284200"/>
            <a:ext cx="17526000" cy="56220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marL="685800" indent="-685800" defTabSz="4876676" hangingPunct="0">
              <a:buFont typeface="Arial" panose="020B0604020202020204" pitchFamily="34" charset="0"/>
              <a:buChar char="•"/>
            </a:pPr>
            <a:r>
              <a:rPr lang="en-US" sz="4400" dirty="0">
                <a:solidFill>
                  <a:srgbClr val="A56EFF"/>
                </a:solidFill>
                <a:latin typeface="IBM Plex Sans Light"/>
              </a:rPr>
              <a:t>No false positives </a:t>
            </a:r>
            <a:r>
              <a:rPr lang="en-US" sz="4400" dirty="0">
                <a:solidFill>
                  <a:srgbClr val="E8E8E8">
                    <a:lumMod val="10000"/>
                  </a:srgbClr>
                </a:solidFill>
                <a:latin typeface="IBM Plex Sans Light"/>
              </a:rPr>
              <a:t>for ground states: estimations are always upper bounds on the true ground-state energy </a:t>
            </a:r>
            <a:br>
              <a:rPr lang="en-US" sz="4400" dirty="0">
                <a:solidFill>
                  <a:prstClr val="black"/>
                </a:solidFill>
                <a:latin typeface="IBM Plex Sans Light" panose="020B0403050203000203" pitchFamily="34" charset="0"/>
              </a:rPr>
            </a:br>
            <a:endParaRPr lang="en-US" sz="4400" dirty="0">
              <a:solidFill>
                <a:srgbClr val="E8E8E8">
                  <a:lumMod val="10000"/>
                </a:srgbClr>
              </a:solidFill>
              <a:latin typeface="IBM Plex Sans Light" panose="020B0403050203000203" pitchFamily="34" charset="0"/>
            </a:endParaRPr>
          </a:p>
          <a:p>
            <a:pPr marL="685800" indent="-685800" defTabSz="4876676" hangingPunct="0">
              <a:buFont typeface="Arial" panose="020B0604020202020204" pitchFamily="34" charset="0"/>
              <a:buChar char="•"/>
            </a:pPr>
            <a:r>
              <a:rPr lang="en-US" sz="4400" dirty="0">
                <a:solidFill>
                  <a:srgbClr val="E8E8E8">
                    <a:lumMod val="10000"/>
                  </a:srgbClr>
                </a:solidFill>
                <a:latin typeface="IBM Plex Sans Light"/>
              </a:rPr>
              <a:t>Its performance has a provable convergence for </a:t>
            </a:r>
            <a:r>
              <a:rPr lang="en-US" sz="4400" dirty="0">
                <a:solidFill>
                  <a:srgbClr val="A56EFF"/>
                </a:solidFill>
                <a:latin typeface="IBM Plex Sans Light"/>
              </a:rPr>
              <a:t>sparse ground </a:t>
            </a:r>
            <a:r>
              <a:rPr lang="en-US" sz="4400">
                <a:solidFill>
                  <a:srgbClr val="A56EFF"/>
                </a:solidFill>
                <a:latin typeface="IBM Plex Sans Light"/>
              </a:rPr>
              <a:t>states </a:t>
            </a:r>
            <a:r>
              <a:rPr lang="en-US" sz="4400">
                <a:solidFill>
                  <a:prstClr val="black"/>
                </a:solidFill>
                <a:latin typeface="IBM Plex Sans Light"/>
              </a:rPr>
              <a:t>given </a:t>
            </a:r>
            <a:r>
              <a:rPr lang="en-US" sz="4400">
                <a:solidFill>
                  <a:srgbClr val="A56EFF"/>
                </a:solidFill>
                <a:latin typeface="IBM Plex Sans Light"/>
              </a:rPr>
              <a:t>good initial reference state</a:t>
            </a:r>
            <a:r>
              <a:rPr lang="en-US" sz="4000" dirty="0">
                <a:solidFill>
                  <a:srgbClr val="E8E8E8">
                    <a:lumMod val="10000"/>
                  </a:srgbClr>
                </a:solidFill>
                <a:latin typeface="IBM Plex Sans Light"/>
              </a:rPr>
              <a:t> </a:t>
            </a:r>
            <a:br>
              <a:rPr lang="en-US" sz="4400" dirty="0">
                <a:solidFill>
                  <a:prstClr val="black"/>
                </a:solidFill>
                <a:latin typeface="IBM Plex Sans Light" panose="020B0403050203000203" pitchFamily="34" charset="0"/>
              </a:rPr>
            </a:br>
            <a:endParaRPr lang="en-US" sz="4400" dirty="0">
              <a:solidFill>
                <a:srgbClr val="A56EFF"/>
              </a:solidFill>
              <a:latin typeface="IBM Plex Sans Light" panose="020B0403050203000203" pitchFamily="34" charset="0"/>
            </a:endParaRPr>
          </a:p>
          <a:p>
            <a:pPr marL="685800" indent="-685800" defTabSz="4876676" hangingPunct="0">
              <a:buFont typeface="Arial" panose="020B0604020202020204" pitchFamily="34" charset="0"/>
              <a:buChar char="•"/>
            </a:pPr>
            <a:r>
              <a:rPr lang="en-US" sz="4400" dirty="0">
                <a:solidFill>
                  <a:srgbClr val="A56EFF"/>
                </a:solidFill>
                <a:latin typeface="IBM Plex Sans Light"/>
              </a:rPr>
              <a:t>No ansatz required</a:t>
            </a:r>
            <a:r>
              <a:rPr lang="en-US" sz="4400" dirty="0">
                <a:solidFill>
                  <a:prstClr val="black"/>
                </a:solidFill>
                <a:latin typeface="IBM Plex Sans Light"/>
              </a:rPr>
              <a:t>: wavefunction ansatz is replaced with a reference state, followed by time evolution circuits </a:t>
            </a:r>
            <a:endParaRPr lang="en-US" sz="4400" dirty="0">
              <a:solidFill>
                <a:srgbClr val="000000"/>
              </a:solidFill>
              <a:latin typeface="IBM Plex Sans Light" panose="020B0403050203000203" pitchFamily="34" charset="0"/>
            </a:endParaRPr>
          </a:p>
        </p:txBody>
      </p:sp>
      <p:sp>
        <p:nvSpPr>
          <p:cNvPr id="11" name="Title 4">
            <a:extLst>
              <a:ext uri="{FF2B5EF4-FFF2-40B4-BE49-F238E27FC236}">
                <a16:creationId xmlns:a16="http://schemas.microsoft.com/office/drawing/2014/main" id="{638441C9-415A-A010-41F7-018E4278E7FE}"/>
              </a:ext>
            </a:extLst>
          </p:cNvPr>
          <p:cNvSpPr>
            <a:spLocks noGrp="1"/>
          </p:cNvSpPr>
          <p:nvPr>
            <p:ph type="title"/>
          </p:nvPr>
        </p:nvSpPr>
        <p:spPr>
          <a:xfrm>
            <a:off x="1245838" y="188684"/>
            <a:ext cx="23137418" cy="2202212"/>
          </a:xfrm>
        </p:spPr>
        <p:txBody>
          <a:bodyPr>
            <a:noAutofit/>
          </a:bodyPr>
          <a:lstStyle/>
          <a:p>
            <a:r>
              <a:rPr lang="en-US" dirty="0">
                <a:solidFill>
                  <a:srgbClr val="A56EFF"/>
                </a:solidFill>
                <a:latin typeface="IBM Plex Sans Light"/>
              </a:rPr>
              <a:t>SKQD: key takeaways</a:t>
            </a:r>
            <a:endParaRPr lang="en-US" dirty="0">
              <a:solidFill>
                <a:srgbClr val="A56EFF"/>
              </a:solidFill>
              <a:latin typeface="IBM Plex Sans Light" panose="020B0403050203000203" pitchFamily="34" charset="0"/>
            </a:endParaRPr>
          </a:p>
        </p:txBody>
      </p:sp>
    </p:spTree>
    <p:extLst>
      <p:ext uri="{BB962C8B-B14F-4D97-AF65-F5344CB8AC3E}">
        <p14:creationId xmlns:p14="http://schemas.microsoft.com/office/powerpoint/2010/main" val="2755756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75DDD-0F7C-4E1A-5551-379C316789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26EF04E-3B36-8323-DFD3-AB3C07BEB50B}"/>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1" name="TextBox 10">
            <a:extLst>
              <a:ext uri="{FF2B5EF4-FFF2-40B4-BE49-F238E27FC236}">
                <a16:creationId xmlns:a16="http://schemas.microsoft.com/office/drawing/2014/main" id="{84AE19BE-23DD-F6CF-2656-D67CFD1ACEC1}"/>
              </a:ext>
            </a:extLst>
          </p:cNvPr>
          <p:cNvSpPr txBox="1"/>
          <p:nvPr/>
        </p:nvSpPr>
        <p:spPr>
          <a:xfrm>
            <a:off x="18953663" y="830823"/>
            <a:ext cx="4850720" cy="70788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arXiv:2501.09702</a:t>
            </a:r>
          </a:p>
        </p:txBody>
      </p:sp>
      <p:sp>
        <p:nvSpPr>
          <p:cNvPr id="46" name="TextBox 45">
            <a:extLst>
              <a:ext uri="{FF2B5EF4-FFF2-40B4-BE49-F238E27FC236}">
                <a16:creationId xmlns:a16="http://schemas.microsoft.com/office/drawing/2014/main" id="{54D0B7B5-B8AE-1494-0B26-71F12450D8CC}"/>
              </a:ext>
            </a:extLst>
          </p:cNvPr>
          <p:cNvSpPr txBox="1"/>
          <p:nvPr/>
        </p:nvSpPr>
        <p:spPr>
          <a:xfrm>
            <a:off x="8026218" y="4175522"/>
            <a:ext cx="13266774" cy="830997"/>
          </a:xfrm>
          <a:prstGeom prst="rect">
            <a:avLst/>
          </a:prstGeom>
          <a:noFill/>
        </p:spPr>
        <p:txBody>
          <a:bodyPr wrap="square">
            <a:spAutoFit/>
          </a:bodyPr>
          <a:lstStyle/>
          <a:p>
            <a:pPr defTabSz="1828800">
              <a:defRPr/>
            </a:pPr>
            <a:r>
              <a:rPr lang="en-US" sz="4800" dirty="0">
                <a:solidFill>
                  <a:prstClr val="black"/>
                </a:solidFill>
                <a:highlight>
                  <a:srgbClr val="FFFFFF"/>
                </a:highlight>
                <a:latin typeface="IBM Plex Sans Light"/>
                <a:ea typeface="Aptos" panose="020B0004020202020204" pitchFamily="34" charset="0"/>
                <a:cs typeface="Times New Roman"/>
              </a:rPr>
              <a:t>Free electrons coupled to interacting impurities</a:t>
            </a:r>
          </a:p>
        </p:txBody>
      </p:sp>
      <p:sp>
        <p:nvSpPr>
          <p:cNvPr id="111" name="TextBox 110">
            <a:extLst>
              <a:ext uri="{FF2B5EF4-FFF2-40B4-BE49-F238E27FC236}">
                <a16:creationId xmlns:a16="http://schemas.microsoft.com/office/drawing/2014/main" id="{16738E36-1EFE-77A6-09E1-E080EB4E73AE}"/>
              </a:ext>
            </a:extLst>
          </p:cNvPr>
          <p:cNvSpPr txBox="1"/>
          <p:nvPr/>
        </p:nvSpPr>
        <p:spPr>
          <a:xfrm>
            <a:off x="8026218" y="6395088"/>
            <a:ext cx="13266774" cy="1569660"/>
          </a:xfrm>
          <a:prstGeom prst="rect">
            <a:avLst/>
          </a:prstGeom>
          <a:noFill/>
        </p:spPr>
        <p:txBody>
          <a:bodyPr wrap="square">
            <a:spAutoFit/>
          </a:bodyPr>
          <a:lstStyle/>
          <a:p>
            <a:pPr defTabSz="1828800">
              <a:defRPr/>
            </a:pPr>
            <a:r>
              <a:rPr lang="en-US" sz="4800" dirty="0">
                <a:solidFill>
                  <a:prstClr val="black"/>
                </a:solidFill>
                <a:highlight>
                  <a:srgbClr val="FFFFFF"/>
                </a:highlight>
                <a:latin typeface="IBM Plex Sans Light"/>
                <a:ea typeface="Aptos" panose="020B0004020202020204" pitchFamily="34" charset="0"/>
                <a:cs typeface="Times New Roman"/>
              </a:rPr>
              <a:t>Relevant to </a:t>
            </a:r>
            <a:r>
              <a:rPr lang="en-US" sz="4800" dirty="0">
                <a:solidFill>
                  <a:srgbClr val="A56EFF"/>
                </a:solidFill>
                <a:highlight>
                  <a:srgbClr val="FFFFFF"/>
                </a:highlight>
                <a:latin typeface="IBM Plex Sans Light"/>
                <a:ea typeface="Aptos" panose="020B0004020202020204" pitchFamily="34" charset="0"/>
                <a:cs typeface="Times New Roman"/>
              </a:rPr>
              <a:t>simplify real materials calculations </a:t>
            </a:r>
            <a:r>
              <a:rPr lang="en-US" sz="4800" dirty="0">
                <a:solidFill>
                  <a:prstClr val="black"/>
                </a:solidFill>
                <a:highlight>
                  <a:srgbClr val="FFFFFF"/>
                </a:highlight>
                <a:latin typeface="IBM Plex Sans Light"/>
                <a:ea typeface="Aptos" panose="020B0004020202020204" pitchFamily="34" charset="0"/>
                <a:cs typeface="Times New Roman"/>
              </a:rPr>
              <a:t>on DMFT workflows</a:t>
            </a:r>
          </a:p>
        </p:txBody>
      </p:sp>
      <p:sp>
        <p:nvSpPr>
          <p:cNvPr id="112" name="TextBox 111">
            <a:extLst>
              <a:ext uri="{FF2B5EF4-FFF2-40B4-BE49-F238E27FC236}">
                <a16:creationId xmlns:a16="http://schemas.microsoft.com/office/drawing/2014/main" id="{4A149AEA-5468-B6B6-8EB3-99A3ACF1A0B1}"/>
              </a:ext>
            </a:extLst>
          </p:cNvPr>
          <p:cNvSpPr txBox="1"/>
          <p:nvPr/>
        </p:nvSpPr>
        <p:spPr>
          <a:xfrm>
            <a:off x="8026216" y="9489336"/>
            <a:ext cx="14844582" cy="830997"/>
          </a:xfrm>
          <a:prstGeom prst="rect">
            <a:avLst/>
          </a:prstGeom>
          <a:noFill/>
        </p:spPr>
        <p:txBody>
          <a:bodyPr wrap="square">
            <a:spAutoFit/>
          </a:bodyPr>
          <a:lstStyle/>
          <a:p>
            <a:pPr defTabSz="1828800">
              <a:defRPr/>
            </a:pPr>
            <a:r>
              <a:rPr lang="en-US" sz="4800" dirty="0">
                <a:solidFill>
                  <a:prstClr val="black"/>
                </a:solidFill>
                <a:highlight>
                  <a:srgbClr val="FFFFFF"/>
                </a:highlight>
                <a:latin typeface="IBM Plex Sans Light"/>
                <a:ea typeface="Aptos" panose="020B0004020202020204" pitchFamily="34" charset="0"/>
                <a:cs typeface="Times New Roman"/>
              </a:rPr>
              <a:t>Extensively used to </a:t>
            </a:r>
            <a:r>
              <a:rPr lang="en-US" sz="4800" dirty="0">
                <a:solidFill>
                  <a:srgbClr val="A56EFF"/>
                </a:solidFill>
                <a:highlight>
                  <a:srgbClr val="FFFFFF"/>
                </a:highlight>
                <a:latin typeface="IBM Plex Sans Light"/>
                <a:ea typeface="Aptos" panose="020B0004020202020204" pitchFamily="34" charset="0"/>
                <a:cs typeface="Times New Roman"/>
              </a:rPr>
              <a:t>benchmark numerical techniques</a:t>
            </a:r>
          </a:p>
        </p:txBody>
      </p:sp>
      <p:grpSp>
        <p:nvGrpSpPr>
          <p:cNvPr id="3" name="Group 2">
            <a:extLst>
              <a:ext uri="{FF2B5EF4-FFF2-40B4-BE49-F238E27FC236}">
                <a16:creationId xmlns:a16="http://schemas.microsoft.com/office/drawing/2014/main" id="{18BF983C-CFFB-E219-221B-36A93F3B49AD}"/>
              </a:ext>
            </a:extLst>
          </p:cNvPr>
          <p:cNvGrpSpPr/>
          <p:nvPr/>
        </p:nvGrpSpPr>
        <p:grpSpPr>
          <a:xfrm>
            <a:off x="1627966" y="4671000"/>
            <a:ext cx="5536594" cy="6175676"/>
            <a:chOff x="813189" y="2335500"/>
            <a:chExt cx="2768297" cy="3087838"/>
          </a:xfrm>
        </p:grpSpPr>
        <p:cxnSp>
          <p:nvCxnSpPr>
            <p:cNvPr id="18" name="Straight Arrow Connector 17">
              <a:extLst>
                <a:ext uri="{FF2B5EF4-FFF2-40B4-BE49-F238E27FC236}">
                  <a16:creationId xmlns:a16="http://schemas.microsoft.com/office/drawing/2014/main" id="{99FFCE0F-A8D9-B136-044A-2FD815658247}"/>
                </a:ext>
              </a:extLst>
            </p:cNvPr>
            <p:cNvCxnSpPr>
              <a:cxnSpLocks/>
            </p:cNvCxnSpPr>
            <p:nvPr/>
          </p:nvCxnSpPr>
          <p:spPr>
            <a:xfrm flipV="1">
              <a:off x="2070538" y="2364827"/>
              <a:ext cx="0" cy="30585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5A4193-798A-FE20-F20C-9DC96DD6076B}"/>
                </a:ext>
              </a:extLst>
            </p:cNvPr>
            <p:cNvCxnSpPr>
              <a:cxnSpLocks/>
            </p:cNvCxnSpPr>
            <p:nvPr/>
          </p:nvCxnSpPr>
          <p:spPr>
            <a:xfrm>
              <a:off x="813189" y="4088524"/>
              <a:ext cx="251859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2183D5D-08CE-716E-810E-48026D8DF23B}"/>
                </a:ext>
              </a:extLst>
            </p:cNvPr>
            <p:cNvCxnSpPr>
              <a:cxnSpLocks/>
            </p:cNvCxnSpPr>
            <p:nvPr/>
          </p:nvCxnSpPr>
          <p:spPr>
            <a:xfrm>
              <a:off x="813189" y="2727434"/>
              <a:ext cx="0" cy="2459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Freeform 39">
              <a:extLst>
                <a:ext uri="{FF2B5EF4-FFF2-40B4-BE49-F238E27FC236}">
                  <a16:creationId xmlns:a16="http://schemas.microsoft.com/office/drawing/2014/main" id="{CB67EFE8-A36C-2B7D-3D8E-59DA472492C9}"/>
                </a:ext>
              </a:extLst>
            </p:cNvPr>
            <p:cNvSpPr/>
            <p:nvPr/>
          </p:nvSpPr>
          <p:spPr>
            <a:xfrm>
              <a:off x="819807" y="4088524"/>
              <a:ext cx="2511972" cy="1145632"/>
            </a:xfrm>
            <a:custGeom>
              <a:avLst/>
              <a:gdLst>
                <a:gd name="connsiteX0" fmla="*/ 0 w 2511972"/>
                <a:gd name="connsiteY0" fmla="*/ 0 h 1145632"/>
                <a:gd name="connsiteX1" fmla="*/ 1250731 w 2511972"/>
                <a:gd name="connsiteY1" fmla="*/ 1145628 h 1145632"/>
                <a:gd name="connsiteX2" fmla="*/ 2511972 w 2511972"/>
                <a:gd name="connsiteY2" fmla="*/ 10510 h 1145632"/>
              </a:gdLst>
              <a:ahLst/>
              <a:cxnLst>
                <a:cxn ang="0">
                  <a:pos x="connsiteX0" y="connsiteY0"/>
                </a:cxn>
                <a:cxn ang="0">
                  <a:pos x="connsiteX1" y="connsiteY1"/>
                </a:cxn>
                <a:cxn ang="0">
                  <a:pos x="connsiteX2" y="connsiteY2"/>
                </a:cxn>
              </a:cxnLst>
              <a:rect l="l" t="t" r="r" b="b"/>
              <a:pathLst>
                <a:path w="2511972" h="1145632">
                  <a:moveTo>
                    <a:pt x="0" y="0"/>
                  </a:moveTo>
                  <a:cubicBezTo>
                    <a:pt x="416034" y="571938"/>
                    <a:pt x="832069" y="1143876"/>
                    <a:pt x="1250731" y="1145628"/>
                  </a:cubicBezTo>
                  <a:cubicBezTo>
                    <a:pt x="1669393" y="1147380"/>
                    <a:pt x="2090682" y="578945"/>
                    <a:pt x="2511972" y="10510"/>
                  </a:cubicBezTo>
                </a:path>
              </a:pathLst>
            </a:cu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41" name="Freeform 40">
              <a:extLst>
                <a:ext uri="{FF2B5EF4-FFF2-40B4-BE49-F238E27FC236}">
                  <a16:creationId xmlns:a16="http://schemas.microsoft.com/office/drawing/2014/main" id="{4D563795-427C-1538-5864-1F0B2169BC63}"/>
                </a:ext>
              </a:extLst>
            </p:cNvPr>
            <p:cNvSpPr/>
            <p:nvPr/>
          </p:nvSpPr>
          <p:spPr>
            <a:xfrm flipV="1">
              <a:off x="827592" y="2899579"/>
              <a:ext cx="2511972" cy="1145632"/>
            </a:xfrm>
            <a:custGeom>
              <a:avLst/>
              <a:gdLst>
                <a:gd name="connsiteX0" fmla="*/ 0 w 2511972"/>
                <a:gd name="connsiteY0" fmla="*/ 0 h 1145632"/>
                <a:gd name="connsiteX1" fmla="*/ 1250731 w 2511972"/>
                <a:gd name="connsiteY1" fmla="*/ 1145628 h 1145632"/>
                <a:gd name="connsiteX2" fmla="*/ 2511972 w 2511972"/>
                <a:gd name="connsiteY2" fmla="*/ 10510 h 1145632"/>
              </a:gdLst>
              <a:ahLst/>
              <a:cxnLst>
                <a:cxn ang="0">
                  <a:pos x="connsiteX0" y="connsiteY0"/>
                </a:cxn>
                <a:cxn ang="0">
                  <a:pos x="connsiteX1" y="connsiteY1"/>
                </a:cxn>
                <a:cxn ang="0">
                  <a:pos x="connsiteX2" y="connsiteY2"/>
                </a:cxn>
              </a:cxnLst>
              <a:rect l="l" t="t" r="r" b="b"/>
              <a:pathLst>
                <a:path w="2511972" h="1145632">
                  <a:moveTo>
                    <a:pt x="0" y="0"/>
                  </a:moveTo>
                  <a:cubicBezTo>
                    <a:pt x="416034" y="571938"/>
                    <a:pt x="832069" y="1143876"/>
                    <a:pt x="1250731" y="1145628"/>
                  </a:cubicBezTo>
                  <a:cubicBezTo>
                    <a:pt x="1669393" y="1147380"/>
                    <a:pt x="2090682" y="578945"/>
                    <a:pt x="2511972" y="10510"/>
                  </a:cubicBezTo>
                </a:path>
              </a:pathLst>
            </a:cu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pic>
          <p:nvPicPr>
            <p:cNvPr id="42" name="Picture 41">
              <a:extLst>
                <a:ext uri="{FF2B5EF4-FFF2-40B4-BE49-F238E27FC236}">
                  <a16:creationId xmlns:a16="http://schemas.microsoft.com/office/drawing/2014/main" id="{E05ADCFA-3B29-221C-E155-E97F1E595218}"/>
                </a:ext>
              </a:extLst>
            </p:cNvPr>
            <p:cNvPicPr>
              <a:picLocks noChangeAspect="1"/>
            </p:cNvPicPr>
            <p:nvPr/>
          </p:nvPicPr>
          <p:blipFill>
            <a:blip r:embed="rId3"/>
            <a:stretch>
              <a:fillRect/>
            </a:stretch>
          </p:blipFill>
          <p:spPr>
            <a:xfrm>
              <a:off x="2161846" y="2335500"/>
              <a:ext cx="234714" cy="217328"/>
            </a:xfrm>
            <a:prstGeom prst="rect">
              <a:avLst/>
            </a:prstGeom>
          </p:spPr>
        </p:pic>
        <p:cxnSp>
          <p:nvCxnSpPr>
            <p:cNvPr id="43" name="Straight Connector 42">
              <a:extLst>
                <a:ext uri="{FF2B5EF4-FFF2-40B4-BE49-F238E27FC236}">
                  <a16:creationId xmlns:a16="http://schemas.microsoft.com/office/drawing/2014/main" id="{94EC7032-BB45-D05A-35BA-0E2288E8E393}"/>
                </a:ext>
              </a:extLst>
            </p:cNvPr>
            <p:cNvCxnSpPr>
              <a:cxnSpLocks/>
            </p:cNvCxnSpPr>
            <p:nvPr/>
          </p:nvCxnSpPr>
          <p:spPr>
            <a:xfrm>
              <a:off x="3339564" y="2727433"/>
              <a:ext cx="0" cy="2459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CE49BC9A-7D95-48BC-1D8D-142F205F05E5}"/>
                </a:ext>
              </a:extLst>
            </p:cNvPr>
            <p:cNvPicPr>
              <a:picLocks noChangeAspect="1"/>
            </p:cNvPicPr>
            <p:nvPr/>
          </p:nvPicPr>
          <p:blipFill>
            <a:blip r:embed="rId4"/>
            <a:stretch>
              <a:fillRect/>
            </a:stretch>
          </p:blipFill>
          <p:spPr>
            <a:xfrm>
              <a:off x="3420277" y="3921933"/>
              <a:ext cx="161209" cy="246555"/>
            </a:xfrm>
            <a:prstGeom prst="rect">
              <a:avLst/>
            </a:prstGeom>
          </p:spPr>
        </p:pic>
        <p:sp>
          <p:nvSpPr>
            <p:cNvPr id="48" name="Rectangle 47">
              <a:extLst>
                <a:ext uri="{FF2B5EF4-FFF2-40B4-BE49-F238E27FC236}">
                  <a16:creationId xmlns:a16="http://schemas.microsoft.com/office/drawing/2014/main" id="{E71F45C5-4E96-A73D-476B-B1488FE04A3F}"/>
                </a:ext>
              </a:extLst>
            </p:cNvPr>
            <p:cNvSpPr/>
            <p:nvPr/>
          </p:nvSpPr>
          <p:spPr>
            <a:xfrm>
              <a:off x="1774672" y="3921933"/>
              <a:ext cx="621886" cy="362301"/>
            </a:xfrm>
            <a:prstGeom prst="rect">
              <a:avLst/>
            </a:prstGeom>
            <a:solidFill>
              <a:srgbClr val="D9FF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0" name="Oval 49">
              <a:extLst>
                <a:ext uri="{FF2B5EF4-FFF2-40B4-BE49-F238E27FC236}">
                  <a16:creationId xmlns:a16="http://schemas.microsoft.com/office/drawing/2014/main" id="{0CD027D0-2336-04B1-9E93-E47CB3FD44BA}"/>
                </a:ext>
              </a:extLst>
            </p:cNvPr>
            <p:cNvSpPr/>
            <p:nvPr/>
          </p:nvSpPr>
          <p:spPr>
            <a:xfrm>
              <a:off x="2011881" y="5162465"/>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1" name="Oval 50">
              <a:extLst>
                <a:ext uri="{FF2B5EF4-FFF2-40B4-BE49-F238E27FC236}">
                  <a16:creationId xmlns:a16="http://schemas.microsoft.com/office/drawing/2014/main" id="{D202CC74-DBD6-46C8-BE59-11DBA66FE5E2}"/>
                </a:ext>
              </a:extLst>
            </p:cNvPr>
            <p:cNvSpPr/>
            <p:nvPr/>
          </p:nvSpPr>
          <p:spPr>
            <a:xfrm>
              <a:off x="2255892" y="5097303"/>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2" name="Oval 51">
              <a:extLst>
                <a:ext uri="{FF2B5EF4-FFF2-40B4-BE49-F238E27FC236}">
                  <a16:creationId xmlns:a16="http://schemas.microsoft.com/office/drawing/2014/main" id="{90E82F29-D5FC-D4BE-4CED-8EBACD9FA858}"/>
                </a:ext>
              </a:extLst>
            </p:cNvPr>
            <p:cNvSpPr/>
            <p:nvPr/>
          </p:nvSpPr>
          <p:spPr>
            <a:xfrm>
              <a:off x="2465472" y="4970047"/>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3" name="Oval 52">
              <a:extLst>
                <a:ext uri="{FF2B5EF4-FFF2-40B4-BE49-F238E27FC236}">
                  <a16:creationId xmlns:a16="http://schemas.microsoft.com/office/drawing/2014/main" id="{C76D4284-E4EC-506A-14FB-707FE1148CB2}"/>
                </a:ext>
              </a:extLst>
            </p:cNvPr>
            <p:cNvSpPr/>
            <p:nvPr/>
          </p:nvSpPr>
          <p:spPr>
            <a:xfrm>
              <a:off x="2660877" y="4788339"/>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4" name="Oval 53">
              <a:extLst>
                <a:ext uri="{FF2B5EF4-FFF2-40B4-BE49-F238E27FC236}">
                  <a16:creationId xmlns:a16="http://schemas.microsoft.com/office/drawing/2014/main" id="{BBBC044C-2B93-1AFE-9A3C-579803FCFEFA}"/>
                </a:ext>
              </a:extLst>
            </p:cNvPr>
            <p:cNvSpPr/>
            <p:nvPr/>
          </p:nvSpPr>
          <p:spPr>
            <a:xfrm>
              <a:off x="2816293" y="4591006"/>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5" name="Oval 54">
              <a:extLst>
                <a:ext uri="{FF2B5EF4-FFF2-40B4-BE49-F238E27FC236}">
                  <a16:creationId xmlns:a16="http://schemas.microsoft.com/office/drawing/2014/main" id="{9901824C-4411-8972-336A-5A531BBA2617}"/>
                </a:ext>
              </a:extLst>
            </p:cNvPr>
            <p:cNvSpPr/>
            <p:nvPr/>
          </p:nvSpPr>
          <p:spPr>
            <a:xfrm>
              <a:off x="3005909" y="4375184"/>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7" name="Oval 56">
              <a:extLst>
                <a:ext uri="{FF2B5EF4-FFF2-40B4-BE49-F238E27FC236}">
                  <a16:creationId xmlns:a16="http://schemas.microsoft.com/office/drawing/2014/main" id="{F113CEB5-85C9-90DF-4224-793B62413009}"/>
                </a:ext>
              </a:extLst>
            </p:cNvPr>
            <p:cNvSpPr/>
            <p:nvPr/>
          </p:nvSpPr>
          <p:spPr>
            <a:xfrm>
              <a:off x="3146577" y="3804751"/>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grpSp>
          <p:nvGrpSpPr>
            <p:cNvPr id="66" name="Group 65">
              <a:extLst>
                <a:ext uri="{FF2B5EF4-FFF2-40B4-BE49-F238E27FC236}">
                  <a16:creationId xmlns:a16="http://schemas.microsoft.com/office/drawing/2014/main" id="{86084C33-6286-C9DB-FC38-6D757BDC5B4F}"/>
                </a:ext>
              </a:extLst>
            </p:cNvPr>
            <p:cNvGrpSpPr/>
            <p:nvPr/>
          </p:nvGrpSpPr>
          <p:grpSpPr>
            <a:xfrm flipH="1">
              <a:off x="883987" y="3804751"/>
              <a:ext cx="1031353" cy="1433220"/>
              <a:chOff x="5205315" y="3904543"/>
              <a:chExt cx="1031353" cy="1433220"/>
            </a:xfrm>
          </p:grpSpPr>
          <p:sp>
            <p:nvSpPr>
              <p:cNvPr id="60" name="Oval 59">
                <a:extLst>
                  <a:ext uri="{FF2B5EF4-FFF2-40B4-BE49-F238E27FC236}">
                    <a16:creationId xmlns:a16="http://schemas.microsoft.com/office/drawing/2014/main" id="{9A767F03-C11B-D0D6-FF72-0AC889B5A8B7}"/>
                  </a:ext>
                </a:extLst>
              </p:cNvPr>
              <p:cNvSpPr/>
              <p:nvPr/>
            </p:nvSpPr>
            <p:spPr>
              <a:xfrm>
                <a:off x="5205315" y="5197095"/>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61" name="Oval 60">
                <a:extLst>
                  <a:ext uri="{FF2B5EF4-FFF2-40B4-BE49-F238E27FC236}">
                    <a16:creationId xmlns:a16="http://schemas.microsoft.com/office/drawing/2014/main" id="{6A5B73B7-6613-3B2E-84D1-402AF22A6A30}"/>
                  </a:ext>
                </a:extLst>
              </p:cNvPr>
              <p:cNvSpPr/>
              <p:nvPr/>
            </p:nvSpPr>
            <p:spPr>
              <a:xfrm>
                <a:off x="5414895" y="5069839"/>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62" name="Oval 61">
                <a:extLst>
                  <a:ext uri="{FF2B5EF4-FFF2-40B4-BE49-F238E27FC236}">
                    <a16:creationId xmlns:a16="http://schemas.microsoft.com/office/drawing/2014/main" id="{0C9E7735-3338-B882-8292-F129BFDE78C0}"/>
                  </a:ext>
                </a:extLst>
              </p:cNvPr>
              <p:cNvSpPr/>
              <p:nvPr/>
            </p:nvSpPr>
            <p:spPr>
              <a:xfrm>
                <a:off x="5610300" y="4888131"/>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63" name="Oval 62">
                <a:extLst>
                  <a:ext uri="{FF2B5EF4-FFF2-40B4-BE49-F238E27FC236}">
                    <a16:creationId xmlns:a16="http://schemas.microsoft.com/office/drawing/2014/main" id="{ECD83886-68A8-DF74-F070-E92EFF6CF6EA}"/>
                  </a:ext>
                </a:extLst>
              </p:cNvPr>
              <p:cNvSpPr/>
              <p:nvPr/>
            </p:nvSpPr>
            <p:spPr>
              <a:xfrm>
                <a:off x="5765716" y="4690798"/>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64" name="Oval 63">
                <a:extLst>
                  <a:ext uri="{FF2B5EF4-FFF2-40B4-BE49-F238E27FC236}">
                    <a16:creationId xmlns:a16="http://schemas.microsoft.com/office/drawing/2014/main" id="{60134F47-ACBC-D079-D5E8-A429956684AF}"/>
                  </a:ext>
                </a:extLst>
              </p:cNvPr>
              <p:cNvSpPr/>
              <p:nvPr/>
            </p:nvSpPr>
            <p:spPr>
              <a:xfrm>
                <a:off x="5955332" y="4474976"/>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65" name="Oval 64">
                <a:extLst>
                  <a:ext uri="{FF2B5EF4-FFF2-40B4-BE49-F238E27FC236}">
                    <a16:creationId xmlns:a16="http://schemas.microsoft.com/office/drawing/2014/main" id="{AEBE454F-6344-8BFA-0516-322DB847D2E9}"/>
                  </a:ext>
                </a:extLst>
              </p:cNvPr>
              <p:cNvSpPr/>
              <p:nvPr/>
            </p:nvSpPr>
            <p:spPr>
              <a:xfrm>
                <a:off x="6096000" y="3904543"/>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grpSp>
        <p:cxnSp>
          <p:nvCxnSpPr>
            <p:cNvPr id="68" name="Curved Connector 67">
              <a:extLst>
                <a:ext uri="{FF2B5EF4-FFF2-40B4-BE49-F238E27FC236}">
                  <a16:creationId xmlns:a16="http://schemas.microsoft.com/office/drawing/2014/main" id="{FDDC6393-53B0-CCA9-2595-AB318DC71DE9}"/>
                </a:ext>
              </a:extLst>
            </p:cNvPr>
            <p:cNvCxnSpPr>
              <a:cxnSpLocks/>
              <a:stCxn id="50" idx="5"/>
              <a:endCxn id="51" idx="4"/>
            </p:cNvCxnSpPr>
            <p:nvPr/>
          </p:nvCxnSpPr>
          <p:spPr>
            <a:xfrm rot="5400000" flipH="1" flipV="1">
              <a:off x="2206806" y="5163113"/>
              <a:ext cx="44562" cy="194277"/>
            </a:xfrm>
            <a:prstGeom prst="curvedConnector3">
              <a:avLst>
                <a:gd name="adj1" fmla="val -22599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8" name="Curved Connector 77">
              <a:extLst>
                <a:ext uri="{FF2B5EF4-FFF2-40B4-BE49-F238E27FC236}">
                  <a16:creationId xmlns:a16="http://schemas.microsoft.com/office/drawing/2014/main" id="{FAB096BB-2188-B1C7-1561-1D6C334F2B1F}"/>
                </a:ext>
              </a:extLst>
            </p:cNvPr>
            <p:cNvCxnSpPr>
              <a:cxnSpLocks/>
              <a:stCxn id="51" idx="5"/>
              <a:endCxn id="52" idx="5"/>
            </p:cNvCxnSpPr>
            <p:nvPr/>
          </p:nvCxnSpPr>
          <p:spPr>
            <a:xfrm rot="5400000" flipH="1" flipV="1">
              <a:off x="2417122" y="5048953"/>
              <a:ext cx="127256" cy="209580"/>
            </a:xfrm>
            <a:prstGeom prst="curvedConnector3">
              <a:avLst>
                <a:gd name="adj1" fmla="val -42535"/>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5" name="Curved Connector 84">
              <a:extLst>
                <a:ext uri="{FF2B5EF4-FFF2-40B4-BE49-F238E27FC236}">
                  <a16:creationId xmlns:a16="http://schemas.microsoft.com/office/drawing/2014/main" id="{0C44959E-4BC9-58D8-419A-0393A076B85D}"/>
                </a:ext>
              </a:extLst>
            </p:cNvPr>
            <p:cNvCxnSpPr>
              <a:cxnSpLocks/>
              <a:stCxn id="55" idx="2"/>
              <a:endCxn id="59" idx="4"/>
            </p:cNvCxnSpPr>
            <p:nvPr/>
          </p:nvCxnSpPr>
          <p:spPr>
            <a:xfrm rot="10800000">
              <a:off x="2265395" y="4162668"/>
              <a:ext cx="740514" cy="282850"/>
            </a:xfrm>
            <a:prstGeom prst="curvedConnector2">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90" name="Picture 89">
              <a:extLst>
                <a:ext uri="{FF2B5EF4-FFF2-40B4-BE49-F238E27FC236}">
                  <a16:creationId xmlns:a16="http://schemas.microsoft.com/office/drawing/2014/main" id="{AE2975BB-08B9-1E22-0FAF-E535714A1E5F}"/>
                </a:ext>
              </a:extLst>
            </p:cNvPr>
            <p:cNvPicPr>
              <a:picLocks noChangeAspect="1"/>
            </p:cNvPicPr>
            <p:nvPr/>
          </p:nvPicPr>
          <p:blipFill>
            <a:blip r:embed="rId5"/>
            <a:stretch>
              <a:fillRect/>
            </a:stretch>
          </p:blipFill>
          <p:spPr>
            <a:xfrm>
              <a:off x="1842113" y="3679124"/>
              <a:ext cx="220842" cy="229336"/>
            </a:xfrm>
            <a:prstGeom prst="rect">
              <a:avLst/>
            </a:prstGeom>
          </p:spPr>
        </p:pic>
        <p:cxnSp>
          <p:nvCxnSpPr>
            <p:cNvPr id="15" name="Curved Connector 14">
              <a:extLst>
                <a:ext uri="{FF2B5EF4-FFF2-40B4-BE49-F238E27FC236}">
                  <a16:creationId xmlns:a16="http://schemas.microsoft.com/office/drawing/2014/main" id="{8150E947-85DF-B472-A00D-DF8AC4FBD309}"/>
                </a:ext>
              </a:extLst>
            </p:cNvPr>
            <p:cNvCxnSpPr>
              <a:cxnSpLocks/>
            </p:cNvCxnSpPr>
            <p:nvPr/>
          </p:nvCxnSpPr>
          <p:spPr>
            <a:xfrm rot="10800000" flipH="1">
              <a:off x="3009418" y="3846009"/>
              <a:ext cx="91440" cy="548640"/>
            </a:xfrm>
            <a:prstGeom prst="curvedConnector3">
              <a:avLst>
                <a:gd name="adj1" fmla="val -36377"/>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Freeform 19">
              <a:extLst>
                <a:ext uri="{FF2B5EF4-FFF2-40B4-BE49-F238E27FC236}">
                  <a16:creationId xmlns:a16="http://schemas.microsoft.com/office/drawing/2014/main" id="{5E92DCFB-5244-07B2-C401-BFD3C94B36BE}"/>
                </a:ext>
              </a:extLst>
            </p:cNvPr>
            <p:cNvSpPr/>
            <p:nvPr/>
          </p:nvSpPr>
          <p:spPr>
            <a:xfrm>
              <a:off x="1943521" y="3939166"/>
              <a:ext cx="260022" cy="331211"/>
            </a:xfrm>
            <a:custGeom>
              <a:avLst/>
              <a:gdLst>
                <a:gd name="connsiteX0" fmla="*/ 0 w 442210"/>
                <a:gd name="connsiteY0" fmla="*/ 187386 h 397250"/>
                <a:gd name="connsiteX1" fmla="*/ 59960 w 442210"/>
                <a:gd name="connsiteY1" fmla="*/ 161153 h 397250"/>
                <a:gd name="connsiteX2" fmla="*/ 71203 w 442210"/>
                <a:gd name="connsiteY2" fmla="*/ 127425 h 397250"/>
                <a:gd name="connsiteX3" fmla="*/ 93688 w 442210"/>
                <a:gd name="connsiteY3" fmla="*/ 191133 h 397250"/>
                <a:gd name="connsiteX4" fmla="*/ 108678 w 442210"/>
                <a:gd name="connsiteY4" fmla="*/ 299812 h 397250"/>
                <a:gd name="connsiteX5" fmla="*/ 134911 w 442210"/>
                <a:gd name="connsiteY5" fmla="*/ 187386 h 397250"/>
                <a:gd name="connsiteX6" fmla="*/ 149901 w 442210"/>
                <a:gd name="connsiteY6" fmla="*/ 74960 h 397250"/>
                <a:gd name="connsiteX7" fmla="*/ 168639 w 442210"/>
                <a:gd name="connsiteY7" fmla="*/ 191133 h 397250"/>
                <a:gd name="connsiteX8" fmla="*/ 187377 w 442210"/>
                <a:gd name="connsiteY8" fmla="*/ 393501 h 397250"/>
                <a:gd name="connsiteX9" fmla="*/ 209862 w 442210"/>
                <a:gd name="connsiteY9" fmla="*/ 183638 h 397250"/>
                <a:gd name="connsiteX10" fmla="*/ 236095 w 442210"/>
                <a:gd name="connsiteY10" fmla="*/ 9 h 397250"/>
                <a:gd name="connsiteX11" fmla="*/ 262328 w 442210"/>
                <a:gd name="connsiteY11" fmla="*/ 191133 h 397250"/>
                <a:gd name="connsiteX12" fmla="*/ 281065 w 442210"/>
                <a:gd name="connsiteY12" fmla="*/ 397248 h 397250"/>
                <a:gd name="connsiteX13" fmla="*/ 307298 w 442210"/>
                <a:gd name="connsiteY13" fmla="*/ 187386 h 397250"/>
                <a:gd name="connsiteX14" fmla="*/ 326036 w 442210"/>
                <a:gd name="connsiteY14" fmla="*/ 78707 h 397250"/>
                <a:gd name="connsiteX15" fmla="*/ 341026 w 442210"/>
                <a:gd name="connsiteY15" fmla="*/ 191133 h 397250"/>
                <a:gd name="connsiteX16" fmla="*/ 348521 w 442210"/>
                <a:gd name="connsiteY16" fmla="*/ 299812 h 397250"/>
                <a:gd name="connsiteX17" fmla="*/ 382249 w 442210"/>
                <a:gd name="connsiteY17" fmla="*/ 187386 h 397250"/>
                <a:gd name="connsiteX18" fmla="*/ 389744 w 442210"/>
                <a:gd name="connsiteY18" fmla="*/ 134920 h 397250"/>
                <a:gd name="connsiteX19" fmla="*/ 412229 w 442210"/>
                <a:gd name="connsiteY19" fmla="*/ 168648 h 397250"/>
                <a:gd name="connsiteX20" fmla="*/ 442210 w 442210"/>
                <a:gd name="connsiteY20" fmla="*/ 194881 h 3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2210" h="397250">
                  <a:moveTo>
                    <a:pt x="0" y="187386"/>
                  </a:moveTo>
                  <a:cubicBezTo>
                    <a:pt x="24046" y="179266"/>
                    <a:pt x="48093" y="171146"/>
                    <a:pt x="59960" y="161153"/>
                  </a:cubicBezTo>
                  <a:cubicBezTo>
                    <a:pt x="71827" y="151160"/>
                    <a:pt x="65582" y="122428"/>
                    <a:pt x="71203" y="127425"/>
                  </a:cubicBezTo>
                  <a:cubicBezTo>
                    <a:pt x="76824" y="132422"/>
                    <a:pt x="87442" y="162402"/>
                    <a:pt x="93688" y="191133"/>
                  </a:cubicBezTo>
                  <a:cubicBezTo>
                    <a:pt x="99934" y="219864"/>
                    <a:pt x="101808" y="300436"/>
                    <a:pt x="108678" y="299812"/>
                  </a:cubicBezTo>
                  <a:cubicBezTo>
                    <a:pt x="115548" y="299188"/>
                    <a:pt x="128041" y="224861"/>
                    <a:pt x="134911" y="187386"/>
                  </a:cubicBezTo>
                  <a:cubicBezTo>
                    <a:pt x="141781" y="149911"/>
                    <a:pt x="144280" y="74335"/>
                    <a:pt x="149901" y="74960"/>
                  </a:cubicBezTo>
                  <a:cubicBezTo>
                    <a:pt x="155522" y="75584"/>
                    <a:pt x="162393" y="138043"/>
                    <a:pt x="168639" y="191133"/>
                  </a:cubicBezTo>
                  <a:cubicBezTo>
                    <a:pt x="174885" y="244223"/>
                    <a:pt x="180507" y="394750"/>
                    <a:pt x="187377" y="393501"/>
                  </a:cubicBezTo>
                  <a:cubicBezTo>
                    <a:pt x="194247" y="392252"/>
                    <a:pt x="201742" y="249220"/>
                    <a:pt x="209862" y="183638"/>
                  </a:cubicBezTo>
                  <a:cubicBezTo>
                    <a:pt x="217982" y="118056"/>
                    <a:pt x="227351" y="-1240"/>
                    <a:pt x="236095" y="9"/>
                  </a:cubicBezTo>
                  <a:cubicBezTo>
                    <a:pt x="244839" y="1258"/>
                    <a:pt x="254833" y="124927"/>
                    <a:pt x="262328" y="191133"/>
                  </a:cubicBezTo>
                  <a:cubicBezTo>
                    <a:pt x="269823" y="257339"/>
                    <a:pt x="273570" y="397872"/>
                    <a:pt x="281065" y="397248"/>
                  </a:cubicBezTo>
                  <a:cubicBezTo>
                    <a:pt x="288560" y="396624"/>
                    <a:pt x="299803" y="240476"/>
                    <a:pt x="307298" y="187386"/>
                  </a:cubicBezTo>
                  <a:cubicBezTo>
                    <a:pt x="314793" y="134296"/>
                    <a:pt x="320415" y="78082"/>
                    <a:pt x="326036" y="78707"/>
                  </a:cubicBezTo>
                  <a:cubicBezTo>
                    <a:pt x="331657" y="79331"/>
                    <a:pt x="337279" y="154282"/>
                    <a:pt x="341026" y="191133"/>
                  </a:cubicBezTo>
                  <a:cubicBezTo>
                    <a:pt x="344773" y="227984"/>
                    <a:pt x="341651" y="300436"/>
                    <a:pt x="348521" y="299812"/>
                  </a:cubicBezTo>
                  <a:cubicBezTo>
                    <a:pt x="355391" y="299188"/>
                    <a:pt x="375379" y="214868"/>
                    <a:pt x="382249" y="187386"/>
                  </a:cubicBezTo>
                  <a:cubicBezTo>
                    <a:pt x="389119" y="159904"/>
                    <a:pt x="384747" y="138043"/>
                    <a:pt x="389744" y="134920"/>
                  </a:cubicBezTo>
                  <a:cubicBezTo>
                    <a:pt x="394741" y="131797"/>
                    <a:pt x="403485" y="158655"/>
                    <a:pt x="412229" y="168648"/>
                  </a:cubicBezTo>
                  <a:cubicBezTo>
                    <a:pt x="420973" y="178641"/>
                    <a:pt x="440961" y="164901"/>
                    <a:pt x="442210" y="194881"/>
                  </a:cubicBezTo>
                </a:path>
              </a:pathLst>
            </a:cu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ln w="9525">
                  <a:solidFill>
                    <a:prstClr val="black"/>
                  </a:solidFill>
                </a:ln>
                <a:solidFill>
                  <a:prstClr val="white"/>
                </a:solidFill>
                <a:latin typeface="Aptos" panose="02110004020202020204"/>
              </a:endParaRPr>
            </a:p>
          </p:txBody>
        </p:sp>
        <p:sp>
          <p:nvSpPr>
            <p:cNvPr id="58" name="Oval 57">
              <a:extLst>
                <a:ext uri="{FF2B5EF4-FFF2-40B4-BE49-F238E27FC236}">
                  <a16:creationId xmlns:a16="http://schemas.microsoft.com/office/drawing/2014/main" id="{5EB0B747-6A46-6F3D-0612-A2976CBEC79D}"/>
                </a:ext>
              </a:extLst>
            </p:cNvPr>
            <p:cNvSpPr/>
            <p:nvPr/>
          </p:nvSpPr>
          <p:spPr>
            <a:xfrm>
              <a:off x="1824321" y="4022000"/>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9" name="Oval 58">
              <a:extLst>
                <a:ext uri="{FF2B5EF4-FFF2-40B4-BE49-F238E27FC236}">
                  <a16:creationId xmlns:a16="http://schemas.microsoft.com/office/drawing/2014/main" id="{1DACC6CA-3694-C882-5DEB-741CA873DA7F}"/>
                </a:ext>
              </a:extLst>
            </p:cNvPr>
            <p:cNvSpPr/>
            <p:nvPr/>
          </p:nvSpPr>
          <p:spPr>
            <a:xfrm>
              <a:off x="2195061" y="4022000"/>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grpSp>
      <p:sp>
        <p:nvSpPr>
          <p:cNvPr id="21" name="TextBox 20">
            <a:extLst>
              <a:ext uri="{FF2B5EF4-FFF2-40B4-BE49-F238E27FC236}">
                <a16:creationId xmlns:a16="http://schemas.microsoft.com/office/drawing/2014/main" id="{045052C2-97F3-D9A8-6158-98FBD03E9329}"/>
              </a:ext>
            </a:extLst>
          </p:cNvPr>
          <p:cNvSpPr txBox="1"/>
          <p:nvPr/>
        </p:nvSpPr>
        <p:spPr>
          <a:xfrm>
            <a:off x="1627966" y="2678166"/>
            <a:ext cx="10218150" cy="830997"/>
          </a:xfrm>
          <a:prstGeom prst="rect">
            <a:avLst/>
          </a:prstGeom>
          <a:noFill/>
        </p:spPr>
        <p:txBody>
          <a:bodyPr wrap="square">
            <a:spAutoFit/>
          </a:bodyPr>
          <a:lstStyle/>
          <a:p>
            <a:pPr defTabSz="1828800">
              <a:defRPr/>
            </a:pPr>
            <a:r>
              <a:rPr lang="en-US" sz="4800" b="1" dirty="0">
                <a:solidFill>
                  <a:prstClr val="black"/>
                </a:solidFill>
                <a:highlight>
                  <a:srgbClr val="FFFFFF"/>
                </a:highlight>
                <a:latin typeface="IBM Plex Sans Light"/>
                <a:ea typeface="Aptos" panose="020B0004020202020204" pitchFamily="34" charset="0"/>
                <a:cs typeface="Times New Roman"/>
              </a:rPr>
              <a:t>Single-impurity Anderson model </a:t>
            </a:r>
          </a:p>
        </p:txBody>
      </p:sp>
      <p:sp>
        <p:nvSpPr>
          <p:cNvPr id="10" name="Title 4">
            <a:extLst>
              <a:ext uri="{FF2B5EF4-FFF2-40B4-BE49-F238E27FC236}">
                <a16:creationId xmlns:a16="http://schemas.microsoft.com/office/drawing/2014/main" id="{2D27D87C-E77B-3B61-ABCC-ADF19F064BF8}"/>
              </a:ext>
            </a:extLst>
          </p:cNvPr>
          <p:cNvSpPr>
            <a:spLocks noGrp="1"/>
          </p:cNvSpPr>
          <p:nvPr>
            <p:ph type="title"/>
          </p:nvPr>
        </p:nvSpPr>
        <p:spPr>
          <a:xfrm>
            <a:off x="1245838" y="188684"/>
            <a:ext cx="23137418" cy="2202212"/>
          </a:xfrm>
        </p:spPr>
        <p:txBody>
          <a:bodyPr>
            <a:noAutofit/>
          </a:bodyPr>
          <a:lstStyle/>
          <a:p>
            <a:r>
              <a:rPr lang="en-US" dirty="0">
                <a:solidFill>
                  <a:srgbClr val="A56EFF"/>
                </a:solidFill>
                <a:latin typeface="IBM Plex Sans Light"/>
              </a:rPr>
              <a:t>SKQD: first experiments</a:t>
            </a:r>
            <a:endParaRPr lang="en-US" dirty="0">
              <a:solidFill>
                <a:srgbClr val="A56EFF"/>
              </a:solidFill>
              <a:latin typeface="IBM Plex Sans Light" panose="020B0403050203000203" pitchFamily="34" charset="0"/>
            </a:endParaRPr>
          </a:p>
        </p:txBody>
      </p:sp>
    </p:spTree>
    <p:extLst>
      <p:ext uri="{BB962C8B-B14F-4D97-AF65-F5344CB8AC3E}">
        <p14:creationId xmlns:p14="http://schemas.microsoft.com/office/powerpoint/2010/main" val="1079121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D341-CAD5-D296-536F-EABE892725B1}"/>
              </a:ext>
            </a:extLst>
          </p:cNvPr>
          <p:cNvSpPr>
            <a:spLocks noGrp="1"/>
          </p:cNvSpPr>
          <p:nvPr>
            <p:ph type="title"/>
          </p:nvPr>
        </p:nvSpPr>
        <p:spPr>
          <a:xfrm>
            <a:off x="1677987" y="238578"/>
            <a:ext cx="21031200" cy="1842468"/>
          </a:xfrm>
        </p:spPr>
        <p:txBody>
          <a:bodyPr/>
          <a:lstStyle/>
          <a:p>
            <a:r>
              <a:rPr lang="en-US" dirty="0">
                <a:solidFill>
                  <a:srgbClr val="A56EFF"/>
                </a:solidFill>
                <a:highlight>
                  <a:srgbClr val="FFFFFF"/>
                </a:highlight>
                <a:latin typeface="IBM Plex Sans Light" panose="020B0403050203000203" pitchFamily="34" charset="0"/>
                <a:sym typeface="Helvetica Neue"/>
              </a:rPr>
              <a:t>Quantum Algorithms for ground states</a:t>
            </a:r>
            <a:endParaRPr lang="en-US" dirty="0">
              <a:solidFill>
                <a:schemeClr val="accent5">
                  <a:lumMod val="60000"/>
                  <a:lumOff val="40000"/>
                </a:schemeClr>
              </a:solidFill>
              <a:latin typeface="IBM Plex Sans" panose="020B0503050203000203" pitchFamily="34" charset="0"/>
            </a:endParaRPr>
          </a:p>
        </p:txBody>
      </p:sp>
      <p:sp>
        <p:nvSpPr>
          <p:cNvPr id="14" name="Content Placeholder 2">
            <a:extLst>
              <a:ext uri="{FF2B5EF4-FFF2-40B4-BE49-F238E27FC236}">
                <a16:creationId xmlns:a16="http://schemas.microsoft.com/office/drawing/2014/main" id="{397F18D1-4153-5AFC-953E-7F2C250EDB11}"/>
              </a:ext>
            </a:extLst>
          </p:cNvPr>
          <p:cNvSpPr>
            <a:spLocks noGrp="1"/>
          </p:cNvSpPr>
          <p:nvPr>
            <p:ph idx="1"/>
          </p:nvPr>
        </p:nvSpPr>
        <p:spPr>
          <a:xfrm>
            <a:off x="2509538" y="3885367"/>
            <a:ext cx="9767454" cy="8300618"/>
          </a:xfrm>
        </p:spPr>
        <p:txBody>
          <a:bodyPr>
            <a:normAutofit/>
          </a:bodyPr>
          <a:lstStyle/>
          <a:p>
            <a:r>
              <a:rPr lang="en-US" sz="4800" dirty="0">
                <a:solidFill>
                  <a:srgbClr val="A56EFF"/>
                </a:solidFill>
                <a:latin typeface="IBM Plex Sans Light" panose="020B0403050203000203" pitchFamily="34" charset="0"/>
              </a:rPr>
              <a:t>Goal</a:t>
            </a:r>
            <a:r>
              <a:rPr lang="en-US" sz="4800" dirty="0">
                <a:latin typeface="IBM Plex Sans Light" panose="020B0403050203000203" pitchFamily="34" charset="0"/>
              </a:rPr>
              <a:t>: solving computationally challenging energy-estimation problems in quantum chemistry and materials</a:t>
            </a:r>
            <a:br>
              <a:rPr lang="en-US" sz="4800" dirty="0">
                <a:latin typeface="IBM Plex Sans Light" panose="020B0403050203000203" pitchFamily="34" charset="0"/>
              </a:rPr>
            </a:br>
            <a:endParaRPr lang="en-US" sz="4800" dirty="0">
              <a:latin typeface="IBM Plex Sans Light" panose="020B0403050203000203" pitchFamily="34" charset="0"/>
            </a:endParaRPr>
          </a:p>
          <a:p>
            <a:endParaRPr lang="en-US" sz="4800" dirty="0">
              <a:latin typeface="IBM Plex Sans Light" panose="020B0403050203000203" pitchFamily="34" charset="0"/>
            </a:endParaRPr>
          </a:p>
          <a:p>
            <a:r>
              <a:rPr lang="en-US" sz="4800" dirty="0">
                <a:solidFill>
                  <a:srgbClr val="A56EFF"/>
                </a:solidFill>
                <a:latin typeface="IBM Plex Sans Light" panose="020B0403050203000203" pitchFamily="34" charset="0"/>
              </a:rPr>
              <a:t>Applications</a:t>
            </a:r>
            <a:r>
              <a:rPr lang="en-US" sz="4800" dirty="0">
                <a:latin typeface="IBM Plex Sans Light" panose="020B0403050203000203" pitchFamily="34" charset="0"/>
              </a:rPr>
              <a:t>: development of new materials, drug discovery, battery design </a:t>
            </a:r>
          </a:p>
        </p:txBody>
      </p:sp>
      <p:pic>
        <p:nvPicPr>
          <p:cNvPr id="15" name="Picture 14">
            <a:extLst>
              <a:ext uri="{FF2B5EF4-FFF2-40B4-BE49-F238E27FC236}">
                <a16:creationId xmlns:a16="http://schemas.microsoft.com/office/drawing/2014/main" id="{FACC23D5-8E04-E79B-4EA6-274E3420D7A3}"/>
              </a:ext>
            </a:extLst>
          </p:cNvPr>
          <p:cNvPicPr>
            <a:picLocks noChangeAspect="1"/>
          </p:cNvPicPr>
          <p:nvPr/>
        </p:nvPicPr>
        <p:blipFill>
          <a:blip r:embed="rId3"/>
          <a:stretch>
            <a:fillRect/>
          </a:stretch>
        </p:blipFill>
        <p:spPr>
          <a:xfrm>
            <a:off x="15738112" y="2391787"/>
            <a:ext cx="6538914" cy="3767274"/>
          </a:xfrm>
          <a:prstGeom prst="rect">
            <a:avLst/>
          </a:prstGeom>
        </p:spPr>
      </p:pic>
      <p:sp>
        <p:nvSpPr>
          <p:cNvPr id="16" name="TextBox 15">
            <a:extLst>
              <a:ext uri="{FF2B5EF4-FFF2-40B4-BE49-F238E27FC236}">
                <a16:creationId xmlns:a16="http://schemas.microsoft.com/office/drawing/2014/main" id="{3D07A3E0-2934-9278-64EE-369ACC569983}"/>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5" name="Picture 4" descr="A diagram of a crystal structure&#10;&#10;AI-generated content may be incorrect.">
            <a:extLst>
              <a:ext uri="{FF2B5EF4-FFF2-40B4-BE49-F238E27FC236}">
                <a16:creationId xmlns:a16="http://schemas.microsoft.com/office/drawing/2014/main" id="{9587D4D0-82CF-355A-799B-0D050518E3CA}"/>
              </a:ext>
            </a:extLst>
          </p:cNvPr>
          <p:cNvPicPr>
            <a:picLocks noChangeAspect="1"/>
          </p:cNvPicPr>
          <p:nvPr/>
        </p:nvPicPr>
        <p:blipFill>
          <a:blip r:embed="rId4"/>
          <a:stretch>
            <a:fillRect/>
          </a:stretch>
        </p:blipFill>
        <p:spPr>
          <a:xfrm>
            <a:off x="16716032" y="6662799"/>
            <a:ext cx="4583070" cy="5523186"/>
          </a:xfrm>
          <a:prstGeom prst="rect">
            <a:avLst/>
          </a:prstGeom>
        </p:spPr>
      </p:pic>
    </p:spTree>
    <p:extLst>
      <p:ext uri="{BB962C8B-B14F-4D97-AF65-F5344CB8AC3E}">
        <p14:creationId xmlns:p14="http://schemas.microsoft.com/office/powerpoint/2010/main" val="1566822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03024-6A69-0272-13B6-E575AAEB62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A86D91-C25E-F564-2D97-49DDDA7EC0EC}"/>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1" name="TextBox 10">
            <a:extLst>
              <a:ext uri="{FF2B5EF4-FFF2-40B4-BE49-F238E27FC236}">
                <a16:creationId xmlns:a16="http://schemas.microsoft.com/office/drawing/2014/main" id="{DF0FAB68-11E4-BE9C-0D55-2E333C04EB30}"/>
              </a:ext>
            </a:extLst>
          </p:cNvPr>
          <p:cNvSpPr txBox="1"/>
          <p:nvPr/>
        </p:nvSpPr>
        <p:spPr>
          <a:xfrm>
            <a:off x="18953663" y="830823"/>
            <a:ext cx="4850720" cy="70788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arXiv:2501.09702</a:t>
            </a:r>
          </a:p>
        </p:txBody>
      </p:sp>
      <p:pic>
        <p:nvPicPr>
          <p:cNvPr id="7" name="Picture 6">
            <a:extLst>
              <a:ext uri="{FF2B5EF4-FFF2-40B4-BE49-F238E27FC236}">
                <a16:creationId xmlns:a16="http://schemas.microsoft.com/office/drawing/2014/main" id="{BA2EBBB8-99A5-3BFE-817A-CF03C2577812}"/>
              </a:ext>
            </a:extLst>
          </p:cNvPr>
          <p:cNvPicPr>
            <a:picLocks noChangeAspect="1"/>
          </p:cNvPicPr>
          <p:nvPr/>
        </p:nvPicPr>
        <p:blipFill>
          <a:blip r:embed="rId3"/>
          <a:stretch>
            <a:fillRect/>
          </a:stretch>
        </p:blipFill>
        <p:spPr>
          <a:xfrm>
            <a:off x="3605444" y="2428284"/>
            <a:ext cx="17812390" cy="7124956"/>
          </a:xfrm>
          <a:prstGeom prst="rect">
            <a:avLst/>
          </a:prstGeom>
        </p:spPr>
      </p:pic>
      <p:pic>
        <p:nvPicPr>
          <p:cNvPr id="8" name="Picture 7">
            <a:extLst>
              <a:ext uri="{FF2B5EF4-FFF2-40B4-BE49-F238E27FC236}">
                <a16:creationId xmlns:a16="http://schemas.microsoft.com/office/drawing/2014/main" id="{FF230C0B-5C70-2F31-262D-F248AEFA1116}"/>
              </a:ext>
            </a:extLst>
          </p:cNvPr>
          <p:cNvPicPr>
            <a:picLocks noChangeAspect="1"/>
          </p:cNvPicPr>
          <p:nvPr/>
        </p:nvPicPr>
        <p:blipFill>
          <a:blip r:embed="rId4"/>
          <a:stretch>
            <a:fillRect/>
          </a:stretch>
        </p:blipFill>
        <p:spPr>
          <a:xfrm>
            <a:off x="5587739" y="2958372"/>
            <a:ext cx="5943236" cy="941188"/>
          </a:xfrm>
          <a:prstGeom prst="rect">
            <a:avLst/>
          </a:prstGeom>
        </p:spPr>
      </p:pic>
      <p:sp>
        <p:nvSpPr>
          <p:cNvPr id="9" name="TextBox 8">
            <a:extLst>
              <a:ext uri="{FF2B5EF4-FFF2-40B4-BE49-F238E27FC236}">
                <a16:creationId xmlns:a16="http://schemas.microsoft.com/office/drawing/2014/main" id="{654E3F6B-76FC-AB06-4E12-31C54EFE154A}"/>
              </a:ext>
            </a:extLst>
          </p:cNvPr>
          <p:cNvSpPr txBox="1"/>
          <p:nvPr/>
        </p:nvSpPr>
        <p:spPr>
          <a:xfrm>
            <a:off x="3725080" y="9727678"/>
            <a:ext cx="16234282" cy="830997"/>
          </a:xfrm>
          <a:prstGeom prst="rect">
            <a:avLst/>
          </a:prstGeom>
          <a:noFill/>
        </p:spPr>
        <p:txBody>
          <a:bodyPr wrap="square">
            <a:spAutoFit/>
          </a:bodyPr>
          <a:lstStyle/>
          <a:p>
            <a:pPr defTabSz="1828800">
              <a:defRPr/>
            </a:pPr>
            <a:r>
              <a:rPr lang="en-US" sz="4800" dirty="0">
                <a:solidFill>
                  <a:srgbClr val="A56EFF"/>
                </a:solidFill>
                <a:highlight>
                  <a:srgbClr val="FFFFFF"/>
                </a:highlight>
                <a:latin typeface="IBM Plex Sans Light"/>
                <a:ea typeface="Aptos" panose="020B0004020202020204" pitchFamily="34" charset="0"/>
                <a:cs typeface="Times New Roman"/>
              </a:rPr>
              <a:t>Excellent agreement in the ground-state energy estimation</a:t>
            </a:r>
          </a:p>
        </p:txBody>
      </p:sp>
      <p:sp>
        <p:nvSpPr>
          <p:cNvPr id="10" name="TextBox 9">
            <a:extLst>
              <a:ext uri="{FF2B5EF4-FFF2-40B4-BE49-F238E27FC236}">
                <a16:creationId xmlns:a16="http://schemas.microsoft.com/office/drawing/2014/main" id="{0B0D9064-7D14-5008-7CB9-0A6D4E140D20}"/>
              </a:ext>
            </a:extLst>
          </p:cNvPr>
          <p:cNvSpPr txBox="1"/>
          <p:nvPr/>
        </p:nvSpPr>
        <p:spPr>
          <a:xfrm>
            <a:off x="3592556" y="10965442"/>
            <a:ext cx="16499326" cy="830997"/>
          </a:xfrm>
          <a:prstGeom prst="rect">
            <a:avLst/>
          </a:prstGeom>
          <a:noFill/>
        </p:spPr>
        <p:txBody>
          <a:bodyPr wrap="square">
            <a:spAutoFit/>
          </a:bodyPr>
          <a:lstStyle/>
          <a:p>
            <a:pPr defTabSz="1828800">
              <a:defRPr/>
            </a:pPr>
            <a:r>
              <a:rPr lang="en-US" sz="4800" dirty="0">
                <a:solidFill>
                  <a:prstClr val="black"/>
                </a:solidFill>
                <a:highlight>
                  <a:srgbClr val="FFFFFF"/>
                </a:highlight>
                <a:latin typeface="IBM Plex Sans Light"/>
                <a:ea typeface="Aptos" panose="020B0004020202020204" pitchFamily="34" charset="0"/>
                <a:cs typeface="Times New Roman"/>
              </a:rPr>
              <a:t>Accuracy increases as interactions increase | higher sparsity</a:t>
            </a:r>
          </a:p>
        </p:txBody>
      </p:sp>
      <p:sp>
        <p:nvSpPr>
          <p:cNvPr id="14" name="TextBox 13">
            <a:extLst>
              <a:ext uri="{FF2B5EF4-FFF2-40B4-BE49-F238E27FC236}">
                <a16:creationId xmlns:a16="http://schemas.microsoft.com/office/drawing/2014/main" id="{42FF5743-0857-CA0F-9F05-CA2237CFC8AD}"/>
              </a:ext>
            </a:extLst>
          </p:cNvPr>
          <p:cNvSpPr txBox="1"/>
          <p:nvPr/>
        </p:nvSpPr>
        <p:spPr>
          <a:xfrm>
            <a:off x="11538213" y="3067950"/>
            <a:ext cx="2452916" cy="400110"/>
          </a:xfrm>
          <a:prstGeom prst="rect">
            <a:avLst/>
          </a:prstGeom>
          <a:noFill/>
        </p:spPr>
        <p:txBody>
          <a:bodyPr wrap="none" rtlCol="0">
            <a:spAutoFit/>
          </a:bodyPr>
          <a:lstStyle/>
          <a:p>
            <a:pPr defTabSz="1828800">
              <a:defRPr/>
            </a:pPr>
            <a:r>
              <a:rPr lang="en-US" sz="2000" dirty="0">
                <a:solidFill>
                  <a:srgbClr val="A56EFF"/>
                </a:solidFill>
                <a:highlight>
                  <a:srgbClr val="FFFFFF"/>
                </a:highlight>
                <a:latin typeface="IBM Plex Sans Light"/>
                <a:ea typeface="Aptos" panose="020B0004020202020204" pitchFamily="34" charset="0"/>
                <a:cs typeface="Times New Roman"/>
              </a:rPr>
              <a:t>DMRG: ground truth</a:t>
            </a:r>
          </a:p>
        </p:txBody>
      </p:sp>
      <p:sp>
        <p:nvSpPr>
          <p:cNvPr id="16" name="TextBox 15">
            <a:extLst>
              <a:ext uri="{FF2B5EF4-FFF2-40B4-BE49-F238E27FC236}">
                <a16:creationId xmlns:a16="http://schemas.microsoft.com/office/drawing/2014/main" id="{174A8C15-DAF0-1D2D-A57B-0624ED497612}"/>
              </a:ext>
            </a:extLst>
          </p:cNvPr>
          <p:cNvSpPr txBox="1"/>
          <p:nvPr/>
        </p:nvSpPr>
        <p:spPr>
          <a:xfrm>
            <a:off x="16261083" y="3229574"/>
            <a:ext cx="9041296" cy="1446550"/>
          </a:xfrm>
          <a:prstGeom prst="rect">
            <a:avLst/>
          </a:prstGeom>
          <a:noFill/>
        </p:spPr>
        <p:txBody>
          <a:bodyPr wrap="square" rtlCol="0">
            <a:spAutoFit/>
          </a:bodyPr>
          <a:lstStyle/>
          <a:p>
            <a:pPr defTabSz="1828800">
              <a:defRPr/>
            </a:pPr>
            <a:r>
              <a:rPr lang="en-US" sz="4400" b="1" dirty="0">
                <a:solidFill>
                  <a:srgbClr val="A56EFF"/>
                </a:solidFill>
                <a:latin typeface="IBM Plex Sans Light" panose="020B0403050203000203" pitchFamily="34" charset="0"/>
              </a:rPr>
              <a:t>85 qubits</a:t>
            </a:r>
          </a:p>
          <a:p>
            <a:pPr defTabSz="1828800">
              <a:defRPr/>
            </a:pPr>
            <a:r>
              <a:rPr lang="en-US" sz="4400" b="1" dirty="0">
                <a:solidFill>
                  <a:srgbClr val="A56EFF"/>
                </a:solidFill>
                <a:latin typeface="IBM Plex Sans Light" panose="020B0403050203000203" pitchFamily="34" charset="0"/>
              </a:rPr>
              <a:t>6k 2-qubit gates (25 Trotter)</a:t>
            </a:r>
          </a:p>
        </p:txBody>
      </p:sp>
      <p:pic>
        <p:nvPicPr>
          <p:cNvPr id="3" name="Picture 4" descr="IBM debuts next-generation quantum processor &amp; IBM Quantum System Two;  extends roadmap to advance era of quantum utility - Green Car Congress">
            <a:extLst>
              <a:ext uri="{FF2B5EF4-FFF2-40B4-BE49-F238E27FC236}">
                <a16:creationId xmlns:a16="http://schemas.microsoft.com/office/drawing/2014/main" id="{DC912E15-3DE0-3C33-64F3-4162A37C3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459" y="10757309"/>
            <a:ext cx="2350720" cy="16748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30829F4E-2A1B-4422-0D5F-C845CFFF50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8334" y="12462403"/>
            <a:ext cx="4455382" cy="748946"/>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4">
            <a:extLst>
              <a:ext uri="{FF2B5EF4-FFF2-40B4-BE49-F238E27FC236}">
                <a16:creationId xmlns:a16="http://schemas.microsoft.com/office/drawing/2014/main" id="{DD91578C-A27D-394E-9AAA-3E8AC03725F6}"/>
              </a:ext>
            </a:extLst>
          </p:cNvPr>
          <p:cNvSpPr>
            <a:spLocks noGrp="1"/>
          </p:cNvSpPr>
          <p:nvPr>
            <p:ph type="title"/>
          </p:nvPr>
        </p:nvSpPr>
        <p:spPr>
          <a:xfrm>
            <a:off x="1245838" y="188684"/>
            <a:ext cx="23137418" cy="2202212"/>
          </a:xfrm>
        </p:spPr>
        <p:txBody>
          <a:bodyPr>
            <a:noAutofit/>
          </a:bodyPr>
          <a:lstStyle/>
          <a:p>
            <a:r>
              <a:rPr lang="en-US" dirty="0">
                <a:solidFill>
                  <a:srgbClr val="A56EFF"/>
                </a:solidFill>
                <a:latin typeface="IBM Plex Sans Light"/>
              </a:rPr>
              <a:t>SKQD: first experiments</a:t>
            </a:r>
            <a:endParaRPr lang="en-US" dirty="0">
              <a:solidFill>
                <a:srgbClr val="A56EFF"/>
              </a:solidFill>
              <a:latin typeface="IBM Plex Sans Light" panose="020B0403050203000203" pitchFamily="34" charset="0"/>
            </a:endParaRPr>
          </a:p>
        </p:txBody>
      </p:sp>
    </p:spTree>
    <p:extLst>
      <p:ext uri="{BB962C8B-B14F-4D97-AF65-F5344CB8AC3E}">
        <p14:creationId xmlns:p14="http://schemas.microsoft.com/office/powerpoint/2010/main" val="2802103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3510F-4CA9-8141-6E55-4C85D779512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D3706C-43B7-7347-12C9-5EAD1F446750}"/>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7" name="Picture 4" descr="IBM debuts next-generation quantum processor &amp; IBM Quantum System Two;  extends roadmap to advance era of quantum utility - Green Car Congress">
            <a:extLst>
              <a:ext uri="{FF2B5EF4-FFF2-40B4-BE49-F238E27FC236}">
                <a16:creationId xmlns:a16="http://schemas.microsoft.com/office/drawing/2014/main" id="{8A72B58B-3846-E335-4FCD-B0671B973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59" y="10757309"/>
            <a:ext cx="2350720" cy="16748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DBDA8DA-B077-4823-F6FF-88677FB84B1F}"/>
              </a:ext>
            </a:extLst>
          </p:cNvPr>
          <p:cNvSpPr txBox="1"/>
          <p:nvPr/>
        </p:nvSpPr>
        <p:spPr>
          <a:xfrm>
            <a:off x="18953663" y="830823"/>
            <a:ext cx="4850720" cy="70788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arXiv:2501.09702</a:t>
            </a:r>
          </a:p>
        </p:txBody>
      </p:sp>
      <p:pic>
        <p:nvPicPr>
          <p:cNvPr id="22" name="Picture 21">
            <a:extLst>
              <a:ext uri="{FF2B5EF4-FFF2-40B4-BE49-F238E27FC236}">
                <a16:creationId xmlns:a16="http://schemas.microsoft.com/office/drawing/2014/main" id="{D880C742-AAC5-947E-276A-993789D0E0AA}"/>
              </a:ext>
            </a:extLst>
          </p:cNvPr>
          <p:cNvPicPr>
            <a:picLocks noChangeAspect="1"/>
          </p:cNvPicPr>
          <p:nvPr/>
        </p:nvPicPr>
        <p:blipFill>
          <a:blip r:embed="rId4"/>
          <a:stretch>
            <a:fillRect/>
          </a:stretch>
        </p:blipFill>
        <p:spPr>
          <a:xfrm>
            <a:off x="9947634" y="3089344"/>
            <a:ext cx="13659082" cy="7778088"/>
          </a:xfrm>
          <a:prstGeom prst="rect">
            <a:avLst/>
          </a:prstGeom>
        </p:spPr>
      </p:pic>
      <p:pic>
        <p:nvPicPr>
          <p:cNvPr id="23" name="Picture 22">
            <a:extLst>
              <a:ext uri="{FF2B5EF4-FFF2-40B4-BE49-F238E27FC236}">
                <a16:creationId xmlns:a16="http://schemas.microsoft.com/office/drawing/2014/main" id="{39F0F601-23C2-1257-B92E-CDC38BC3580C}"/>
              </a:ext>
            </a:extLst>
          </p:cNvPr>
          <p:cNvPicPr>
            <a:picLocks noChangeAspect="1"/>
          </p:cNvPicPr>
          <p:nvPr/>
        </p:nvPicPr>
        <p:blipFill>
          <a:blip r:embed="rId5"/>
          <a:stretch>
            <a:fillRect/>
          </a:stretch>
        </p:blipFill>
        <p:spPr>
          <a:xfrm>
            <a:off x="11595573" y="7671350"/>
            <a:ext cx="5181600" cy="1447800"/>
          </a:xfrm>
          <a:prstGeom prst="rect">
            <a:avLst/>
          </a:prstGeom>
        </p:spPr>
      </p:pic>
      <p:pic>
        <p:nvPicPr>
          <p:cNvPr id="24" name="Picture 23">
            <a:extLst>
              <a:ext uri="{FF2B5EF4-FFF2-40B4-BE49-F238E27FC236}">
                <a16:creationId xmlns:a16="http://schemas.microsoft.com/office/drawing/2014/main" id="{C1A9AF43-54E1-229E-0E20-9209CBC3A21D}"/>
              </a:ext>
            </a:extLst>
          </p:cNvPr>
          <p:cNvPicPr>
            <a:picLocks noChangeAspect="1"/>
          </p:cNvPicPr>
          <p:nvPr/>
        </p:nvPicPr>
        <p:blipFill>
          <a:blip r:embed="rId6"/>
          <a:stretch>
            <a:fillRect/>
          </a:stretch>
        </p:blipFill>
        <p:spPr>
          <a:xfrm rot="16200000">
            <a:off x="7286141" y="5932155"/>
            <a:ext cx="5267132" cy="514206"/>
          </a:xfrm>
          <a:prstGeom prst="rect">
            <a:avLst/>
          </a:prstGeom>
        </p:spPr>
      </p:pic>
      <p:pic>
        <p:nvPicPr>
          <p:cNvPr id="25" name="Picture 24">
            <a:extLst>
              <a:ext uri="{FF2B5EF4-FFF2-40B4-BE49-F238E27FC236}">
                <a16:creationId xmlns:a16="http://schemas.microsoft.com/office/drawing/2014/main" id="{A540007F-A408-F1DA-7CE6-1B18611B6FE3}"/>
              </a:ext>
            </a:extLst>
          </p:cNvPr>
          <p:cNvPicPr>
            <a:picLocks noChangeAspect="1"/>
          </p:cNvPicPr>
          <p:nvPr/>
        </p:nvPicPr>
        <p:blipFill>
          <a:blip r:embed="rId7"/>
          <a:stretch>
            <a:fillRect/>
          </a:stretch>
        </p:blipFill>
        <p:spPr>
          <a:xfrm>
            <a:off x="11801224" y="5453690"/>
            <a:ext cx="5513106" cy="1924460"/>
          </a:xfrm>
          <a:prstGeom prst="rect">
            <a:avLst/>
          </a:prstGeom>
        </p:spPr>
      </p:pic>
      <p:sp>
        <p:nvSpPr>
          <p:cNvPr id="26" name="TextBox 25">
            <a:extLst>
              <a:ext uri="{FF2B5EF4-FFF2-40B4-BE49-F238E27FC236}">
                <a16:creationId xmlns:a16="http://schemas.microsoft.com/office/drawing/2014/main" id="{3614937F-7D40-5953-ACBF-2DB33A19B1BA}"/>
              </a:ext>
            </a:extLst>
          </p:cNvPr>
          <p:cNvSpPr txBox="1"/>
          <p:nvPr/>
        </p:nvSpPr>
        <p:spPr>
          <a:xfrm>
            <a:off x="4932532" y="11227488"/>
            <a:ext cx="13451662" cy="830997"/>
          </a:xfrm>
          <a:prstGeom prst="rect">
            <a:avLst/>
          </a:prstGeom>
          <a:noFill/>
        </p:spPr>
        <p:txBody>
          <a:bodyPr wrap="square">
            <a:spAutoFit/>
          </a:bodyPr>
          <a:lstStyle/>
          <a:p>
            <a:pPr defTabSz="1828800">
              <a:defRPr/>
            </a:pPr>
            <a:r>
              <a:rPr lang="en-US" sz="4800" dirty="0">
                <a:solidFill>
                  <a:srgbClr val="A56EFF"/>
                </a:solidFill>
                <a:highlight>
                  <a:srgbClr val="FFFFFF"/>
                </a:highlight>
                <a:latin typeface="IBM Plex Sans Light"/>
                <a:ea typeface="Aptos" panose="020B0004020202020204" pitchFamily="34" charset="0"/>
                <a:cs typeface="Times New Roman"/>
              </a:rPr>
              <a:t>Excellent agreement in other physical properties</a:t>
            </a:r>
          </a:p>
        </p:txBody>
      </p:sp>
      <p:pic>
        <p:nvPicPr>
          <p:cNvPr id="6" name="Picture 5">
            <a:extLst>
              <a:ext uri="{FF2B5EF4-FFF2-40B4-BE49-F238E27FC236}">
                <a16:creationId xmlns:a16="http://schemas.microsoft.com/office/drawing/2014/main" id="{1D0A3D69-0EFA-65FE-EED7-7FB68FCA3E05}"/>
              </a:ext>
            </a:extLst>
          </p:cNvPr>
          <p:cNvPicPr>
            <a:picLocks noChangeAspect="1"/>
          </p:cNvPicPr>
          <p:nvPr/>
        </p:nvPicPr>
        <p:blipFill>
          <a:blip r:embed="rId8"/>
          <a:stretch>
            <a:fillRect/>
          </a:stretch>
        </p:blipFill>
        <p:spPr>
          <a:xfrm>
            <a:off x="1164045" y="3530290"/>
            <a:ext cx="6688452" cy="5852396"/>
          </a:xfrm>
          <a:prstGeom prst="rect">
            <a:avLst/>
          </a:prstGeom>
        </p:spPr>
      </p:pic>
      <p:pic>
        <p:nvPicPr>
          <p:cNvPr id="3" name="Picture 2">
            <a:extLst>
              <a:ext uri="{FF2B5EF4-FFF2-40B4-BE49-F238E27FC236}">
                <a16:creationId xmlns:a16="http://schemas.microsoft.com/office/drawing/2014/main" id="{4DAC666C-59D3-D8C3-2F70-BEEBB9BB45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8334" y="12462403"/>
            <a:ext cx="4455382" cy="748946"/>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4">
            <a:extLst>
              <a:ext uri="{FF2B5EF4-FFF2-40B4-BE49-F238E27FC236}">
                <a16:creationId xmlns:a16="http://schemas.microsoft.com/office/drawing/2014/main" id="{A6609D29-90E3-4A11-8BA2-7CC240DB72B0}"/>
              </a:ext>
            </a:extLst>
          </p:cNvPr>
          <p:cNvSpPr>
            <a:spLocks noGrp="1"/>
          </p:cNvSpPr>
          <p:nvPr>
            <p:ph type="title"/>
          </p:nvPr>
        </p:nvSpPr>
        <p:spPr>
          <a:xfrm>
            <a:off x="1245838" y="188684"/>
            <a:ext cx="23137418" cy="2202212"/>
          </a:xfrm>
        </p:spPr>
        <p:txBody>
          <a:bodyPr>
            <a:noAutofit/>
          </a:bodyPr>
          <a:lstStyle/>
          <a:p>
            <a:r>
              <a:rPr lang="en-US" dirty="0">
                <a:solidFill>
                  <a:srgbClr val="A56EFF"/>
                </a:solidFill>
                <a:latin typeface="IBM Plex Sans Light"/>
              </a:rPr>
              <a:t>SKQD: first experiments</a:t>
            </a:r>
            <a:endParaRPr lang="en-US" dirty="0">
              <a:solidFill>
                <a:srgbClr val="A56EFF"/>
              </a:solidFill>
              <a:latin typeface="IBM Plex Sans Light" panose="020B0403050203000203" pitchFamily="34" charset="0"/>
            </a:endParaRPr>
          </a:p>
        </p:txBody>
      </p:sp>
    </p:spTree>
    <p:extLst>
      <p:ext uri="{BB962C8B-B14F-4D97-AF65-F5344CB8AC3E}">
        <p14:creationId xmlns:p14="http://schemas.microsoft.com/office/powerpoint/2010/main" val="411661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Title 1"/>
          <p:cNvSpPr txBox="1">
            <a:spLocks noGrp="1"/>
          </p:cNvSpPr>
          <p:nvPr>
            <p:ph type="title" idx="4294967295"/>
          </p:nvPr>
        </p:nvSpPr>
        <p:spPr>
          <a:xfrm>
            <a:off x="553295" y="121202"/>
            <a:ext cx="22044992" cy="1115392"/>
          </a:xfrm>
          <a:prstGeom prst="rect">
            <a:avLst/>
          </a:prstGeom>
        </p:spPr>
        <p:txBody>
          <a:bodyPr>
            <a:normAutofit/>
          </a:bodyPr>
          <a:lstStyle>
            <a:lvl1pPr>
              <a:defRPr sz="5400"/>
            </a:lvl1pPr>
          </a:lstStyle>
          <a:p>
            <a:r>
              <a:rPr lang="en-US" sz="6000" dirty="0">
                <a:solidFill>
                  <a:srgbClr val="A56EFF"/>
                </a:solidFill>
                <a:latin typeface="IBM Plex Sans Light" panose="020B0403050203000203" pitchFamily="34" charset="0"/>
              </a:rPr>
              <a:t>Brute-force requirements for chemistry and materials</a:t>
            </a:r>
            <a:endParaRPr sz="6000" dirty="0">
              <a:solidFill>
                <a:srgbClr val="A56EFF"/>
              </a:solidFill>
              <a:latin typeface="IBM Plex Sans Light" panose="020B0403050203000203" pitchFamily="34" charset="0"/>
            </a:endParaRPr>
          </a:p>
        </p:txBody>
      </p:sp>
      <p:graphicFrame>
        <p:nvGraphicFramePr>
          <p:cNvPr id="16" name="Table 15">
            <a:extLst>
              <a:ext uri="{FF2B5EF4-FFF2-40B4-BE49-F238E27FC236}">
                <a16:creationId xmlns:a16="http://schemas.microsoft.com/office/drawing/2014/main" id="{D1796CA3-DA16-3D30-39EE-AF2343C4D84C}"/>
              </a:ext>
            </a:extLst>
          </p:cNvPr>
          <p:cNvGraphicFramePr>
            <a:graphicFrameLocks noGrp="1"/>
          </p:cNvGraphicFramePr>
          <p:nvPr>
            <p:extLst>
              <p:ext uri="{D42A27DB-BD31-4B8C-83A1-F6EECF244321}">
                <p14:modId xmlns:p14="http://schemas.microsoft.com/office/powerpoint/2010/main" val="1024676466"/>
              </p:ext>
            </p:extLst>
          </p:nvPr>
        </p:nvGraphicFramePr>
        <p:xfrm>
          <a:off x="667925" y="1737614"/>
          <a:ext cx="16373996" cy="10567444"/>
        </p:xfrm>
        <a:graphic>
          <a:graphicData uri="http://schemas.openxmlformats.org/drawingml/2006/table">
            <a:tbl>
              <a:tblPr firstRow="1" bandRow="1">
                <a:tableStyleId>{5940675A-B579-460E-94D1-54222C63F5DA}</a:tableStyleId>
              </a:tblPr>
              <a:tblGrid>
                <a:gridCol w="3508602">
                  <a:extLst>
                    <a:ext uri="{9D8B030D-6E8A-4147-A177-3AD203B41FA5}">
                      <a16:colId xmlns:a16="http://schemas.microsoft.com/office/drawing/2014/main" val="1222589710"/>
                    </a:ext>
                  </a:extLst>
                </a:gridCol>
                <a:gridCol w="3508602">
                  <a:extLst>
                    <a:ext uri="{9D8B030D-6E8A-4147-A177-3AD203B41FA5}">
                      <a16:colId xmlns:a16="http://schemas.microsoft.com/office/drawing/2014/main" val="2181769059"/>
                    </a:ext>
                  </a:extLst>
                </a:gridCol>
                <a:gridCol w="2317610">
                  <a:extLst>
                    <a:ext uri="{9D8B030D-6E8A-4147-A177-3AD203B41FA5}">
                      <a16:colId xmlns:a16="http://schemas.microsoft.com/office/drawing/2014/main" val="1461641341"/>
                    </a:ext>
                  </a:extLst>
                </a:gridCol>
                <a:gridCol w="3959622">
                  <a:extLst>
                    <a:ext uri="{9D8B030D-6E8A-4147-A177-3AD203B41FA5}">
                      <a16:colId xmlns:a16="http://schemas.microsoft.com/office/drawing/2014/main" val="1379450533"/>
                    </a:ext>
                  </a:extLst>
                </a:gridCol>
                <a:gridCol w="3079560">
                  <a:extLst>
                    <a:ext uri="{9D8B030D-6E8A-4147-A177-3AD203B41FA5}">
                      <a16:colId xmlns:a16="http://schemas.microsoft.com/office/drawing/2014/main" val="642913266"/>
                    </a:ext>
                  </a:extLst>
                </a:gridCol>
              </a:tblGrid>
              <a:tr h="1310640">
                <a:tc>
                  <a:txBody>
                    <a:bodyPr/>
                    <a:lstStyle/>
                    <a:p>
                      <a:pPr algn="ctr"/>
                      <a:r>
                        <a:rPr lang="en-US" sz="4000" b="1" i="0" dirty="0">
                          <a:solidFill>
                            <a:schemeClr val="bg2">
                              <a:lumMod val="10000"/>
                            </a:schemeClr>
                          </a:solidFill>
                          <a:latin typeface="IBM Plex Sans Light" panose="020B0403050203000203" pitchFamily="34" charset="0"/>
                        </a:rPr>
                        <a:t>Systems</a:t>
                      </a:r>
                    </a:p>
                  </a:txBody>
                  <a:tcPr anchor="ctr">
                    <a:solidFill>
                      <a:schemeClr val="bg1">
                        <a:lumMod val="85000"/>
                      </a:schemeClr>
                    </a:solidFill>
                  </a:tcPr>
                </a:tc>
                <a:tc>
                  <a:txBody>
                    <a:bodyPr/>
                    <a:lstStyle/>
                    <a:p>
                      <a:pPr algn="ctr"/>
                      <a:r>
                        <a:rPr lang="en-US" sz="4000" b="1" i="0" dirty="0">
                          <a:solidFill>
                            <a:schemeClr val="bg2">
                              <a:lumMod val="10000"/>
                            </a:schemeClr>
                          </a:solidFill>
                          <a:latin typeface="IBM Plex Sans Light" panose="020B0403050203000203" pitchFamily="34" charset="0"/>
                        </a:rPr>
                        <a:t>Basis</a:t>
                      </a:r>
                    </a:p>
                  </a:txBody>
                  <a:tcPr anchor="ctr">
                    <a:solidFill>
                      <a:schemeClr val="bg1">
                        <a:lumMod val="85000"/>
                      </a:schemeClr>
                    </a:solidFill>
                  </a:tcPr>
                </a:tc>
                <a:tc>
                  <a:txBody>
                    <a:bodyPr/>
                    <a:lstStyle/>
                    <a:p>
                      <a:pPr algn="ctr"/>
                      <a:r>
                        <a:rPr lang="en-US" sz="4000" b="1" i="0" dirty="0">
                          <a:solidFill>
                            <a:schemeClr val="bg2">
                              <a:lumMod val="10000"/>
                            </a:schemeClr>
                          </a:solidFill>
                          <a:latin typeface="IBM Plex Sans Light" panose="020B0403050203000203" pitchFamily="34" charset="0"/>
                        </a:rPr>
                        <a:t>Qubits</a:t>
                      </a:r>
                    </a:p>
                  </a:txBody>
                  <a:tcPr anchor="ctr">
                    <a:solidFill>
                      <a:schemeClr val="bg1">
                        <a:lumMod val="85000"/>
                      </a:schemeClr>
                    </a:solidFill>
                  </a:tcPr>
                </a:tc>
                <a:tc>
                  <a:txBody>
                    <a:bodyPr/>
                    <a:lstStyle/>
                    <a:p>
                      <a:pPr algn="ctr"/>
                      <a:r>
                        <a:rPr lang="en-US" sz="4000" b="1" i="0" dirty="0">
                          <a:solidFill>
                            <a:schemeClr val="tx1"/>
                          </a:solidFill>
                          <a:latin typeface="IBM Plex Sans Light" panose="020B0403050203000203" pitchFamily="34" charset="0"/>
                        </a:rPr>
                        <a:t>Memory vector storage</a:t>
                      </a:r>
                    </a:p>
                  </a:txBody>
                  <a:tcPr anchor="ctr">
                    <a:solidFill>
                      <a:srgbClr val="CCC9FC"/>
                    </a:solidFill>
                  </a:tcPr>
                </a:tc>
                <a:tc>
                  <a:txBody>
                    <a:bodyPr/>
                    <a:lstStyle/>
                    <a:p>
                      <a:pPr algn="ctr"/>
                      <a:r>
                        <a:rPr lang="en-US" sz="4000" b="1" i="0" dirty="0">
                          <a:solidFill>
                            <a:schemeClr val="bg2">
                              <a:lumMod val="10000"/>
                            </a:schemeClr>
                          </a:solidFill>
                          <a:latin typeface="IBM Plex Sans Light" panose="020B0403050203000203" pitchFamily="34" charset="0"/>
                        </a:rPr>
                        <a:t>Reference </a:t>
                      </a:r>
                    </a:p>
                  </a:txBody>
                  <a:tcPr anchor="ctr">
                    <a:solidFill>
                      <a:schemeClr val="bg1">
                        <a:lumMod val="85000"/>
                      </a:schemeClr>
                    </a:solidFill>
                  </a:tcPr>
                </a:tc>
                <a:extLst>
                  <a:ext uri="{0D108BD9-81ED-4DB2-BD59-A6C34878D82A}">
                    <a16:rowId xmlns:a16="http://schemas.microsoft.com/office/drawing/2014/main" val="655555215"/>
                  </a:ext>
                </a:extLst>
              </a:tr>
              <a:tr h="1101996">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2400" b="1" i="0" dirty="0" err="1">
                          <a:solidFill>
                            <a:schemeClr val="bg2">
                              <a:lumMod val="10000"/>
                            </a:schemeClr>
                          </a:solidFill>
                          <a:effectLst/>
                          <a:latin typeface="IBM Plex Sans Light" panose="020B0403050203000203" pitchFamily="34" charset="0"/>
                        </a:rPr>
                        <a:t>BeH</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2400" b="1" i="0" baseline="0" dirty="0">
                          <a:solidFill>
                            <a:schemeClr val="bg2">
                              <a:lumMod val="10000"/>
                            </a:schemeClr>
                          </a:solidFill>
                          <a:latin typeface="IBM Plex Sans Light" panose="020B0403050203000203" pitchFamily="34" charset="0"/>
                        </a:rPr>
                        <a:t>STO-3G</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6</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1KiB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bg2">
                              <a:lumMod val="10000"/>
                            </a:schemeClr>
                          </a:solidFill>
                          <a:latin typeface="IBM Plex Sans Light" panose="020B0403050203000203" pitchFamily="34" charset="0"/>
                        </a:rPr>
                        <a:t>Nature 549, 242 (2017)</a:t>
                      </a:r>
                    </a:p>
                  </a:txBody>
                  <a:tcPr anchor="ctr">
                    <a:noFill/>
                  </a:tcPr>
                </a:tc>
                <a:extLst>
                  <a:ext uri="{0D108BD9-81ED-4DB2-BD59-A6C34878D82A}">
                    <a16:rowId xmlns:a16="http://schemas.microsoft.com/office/drawing/2014/main" val="3185287075"/>
                  </a:ext>
                </a:extLst>
              </a:tr>
              <a:tr h="1101996">
                <a:tc>
                  <a:txBody>
                    <a:bodyPr/>
                    <a:lstStyle/>
                    <a:p>
                      <a:pPr algn="ctr"/>
                      <a:r>
                        <a:rPr lang="en-US" sz="2400" b="1" i="0" dirty="0">
                          <a:solidFill>
                            <a:schemeClr val="bg2">
                              <a:lumMod val="10000"/>
                            </a:schemeClr>
                          </a:solidFill>
                          <a:effectLst/>
                          <a:latin typeface="IBM Plex Sans Light" panose="020B0403050203000203" pitchFamily="34" charset="0"/>
                        </a:rPr>
                        <a:t>Fe</a:t>
                      </a:r>
                      <a:r>
                        <a:rPr lang="en-US" sz="2400" b="1" i="0" baseline="-25000" dirty="0">
                          <a:solidFill>
                            <a:schemeClr val="bg2">
                              <a:lumMod val="10000"/>
                            </a:schemeClr>
                          </a:solidFill>
                          <a:effectLst/>
                          <a:latin typeface="IBM Plex Sans Light" panose="020B0403050203000203" pitchFamily="34" charset="0"/>
                        </a:rPr>
                        <a:t>2</a:t>
                      </a:r>
                      <a:r>
                        <a:rPr lang="en-US" sz="2400" b="1" i="0" dirty="0">
                          <a:solidFill>
                            <a:schemeClr val="bg2">
                              <a:lumMod val="10000"/>
                            </a:schemeClr>
                          </a:solidFill>
                          <a:effectLst/>
                          <a:latin typeface="IBM Plex Sans Light" panose="020B0403050203000203" pitchFamily="34" charset="0"/>
                        </a:rPr>
                        <a:t>S</a:t>
                      </a:r>
                      <a:r>
                        <a:rPr lang="en-US" sz="2400" b="1" i="0" baseline="-25000" dirty="0">
                          <a:solidFill>
                            <a:schemeClr val="bg2">
                              <a:lumMod val="10000"/>
                            </a:schemeClr>
                          </a:solidFill>
                          <a:effectLst/>
                          <a:latin typeface="IBM Plex Sans Light" panose="020B0403050203000203" pitchFamily="34" charset="0"/>
                        </a:rPr>
                        <a:t>2</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effectLst/>
                          <a:latin typeface="IBM Plex Sans Light" panose="020B0403050203000203" pitchFamily="34" charset="0"/>
                        </a:rPr>
                        <a:t>Cc-</a:t>
                      </a:r>
                      <a:r>
                        <a:rPr lang="en-US" sz="2400" b="1" i="0" dirty="0" err="1">
                          <a:solidFill>
                            <a:schemeClr val="bg2">
                              <a:lumMod val="10000"/>
                            </a:schemeClr>
                          </a:solidFill>
                          <a:effectLst/>
                          <a:latin typeface="IBM Plex Sans Light" panose="020B0403050203000203" pitchFamily="34" charset="0"/>
                        </a:rPr>
                        <a:t>pvtz</a:t>
                      </a:r>
                      <a:r>
                        <a:rPr lang="en-US" sz="2400" b="1" i="0" dirty="0">
                          <a:solidFill>
                            <a:schemeClr val="bg2">
                              <a:lumMod val="10000"/>
                            </a:schemeClr>
                          </a:solidFill>
                          <a:effectLst/>
                          <a:latin typeface="IBM Plex Sans Light" panose="020B0403050203000203" pitchFamily="34" charset="0"/>
                        </a:rPr>
                        <a:t> (DKH) </a:t>
                      </a:r>
                      <a:endParaRPr lang="en-US" sz="2400" b="1" i="0" baseline="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40 </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2 GiB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noFill/>
                  </a:tcPr>
                </a:tc>
                <a:extLst>
                  <a:ext uri="{0D108BD9-81ED-4DB2-BD59-A6C34878D82A}">
                    <a16:rowId xmlns:a16="http://schemas.microsoft.com/office/drawing/2014/main" val="3820167654"/>
                  </a:ext>
                </a:extLst>
              </a:tr>
              <a:tr h="1200446">
                <a:tc>
                  <a:txBody>
                    <a:bodyPr/>
                    <a:lstStyle/>
                    <a:p>
                      <a:pPr algn="ctr"/>
                      <a:r>
                        <a:rPr lang="en-US" sz="2400" b="1" i="0" baseline="0" dirty="0">
                          <a:solidFill>
                            <a:schemeClr val="bg2">
                              <a:lumMod val="10000"/>
                            </a:schemeClr>
                          </a:solidFill>
                          <a:latin typeface="IBM Plex Sans Light" panose="020B0403050203000203" pitchFamily="34" charset="0"/>
                        </a:rPr>
                        <a:t>N</a:t>
                      </a:r>
                      <a:r>
                        <a:rPr lang="en-US" sz="2400" b="1" i="0" baseline="-25000" dirty="0">
                          <a:solidFill>
                            <a:schemeClr val="bg2">
                              <a:lumMod val="10000"/>
                            </a:schemeClr>
                          </a:solidFill>
                          <a:latin typeface="IBM Plex Sans Light" panose="020B0403050203000203" pitchFamily="34" charset="0"/>
                        </a:rPr>
                        <a:t>2</a:t>
                      </a:r>
                    </a:p>
                  </a:txBody>
                  <a:tcPr anchor="ctr">
                    <a:noFill/>
                  </a:tcPr>
                </a:tc>
                <a:tc>
                  <a:txBody>
                    <a:bodyPr/>
                    <a:lstStyle/>
                    <a:p>
                      <a:pPr algn="ctr"/>
                      <a:r>
                        <a:rPr lang="en-US" sz="2400" b="1" i="0" dirty="0">
                          <a:solidFill>
                            <a:schemeClr val="bg2">
                              <a:lumMod val="10000"/>
                            </a:schemeClr>
                          </a:solidFill>
                          <a:effectLst/>
                          <a:latin typeface="IBM Plex Sans Light" panose="020B0403050203000203" pitchFamily="34" charset="0"/>
                        </a:rPr>
                        <a:t>Cc-</a:t>
                      </a:r>
                      <a:r>
                        <a:rPr lang="en-US" sz="2400" b="1" i="0" dirty="0" err="1">
                          <a:solidFill>
                            <a:schemeClr val="bg2">
                              <a:lumMod val="10000"/>
                            </a:schemeClr>
                          </a:solidFill>
                          <a:effectLst/>
                          <a:latin typeface="IBM Plex Sans Light" panose="020B0403050203000203" pitchFamily="34" charset="0"/>
                        </a:rPr>
                        <a:t>pvdz</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52</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33 GiB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noFill/>
                  </a:tcPr>
                </a:tc>
                <a:extLst>
                  <a:ext uri="{0D108BD9-81ED-4DB2-BD59-A6C34878D82A}">
                    <a16:rowId xmlns:a16="http://schemas.microsoft.com/office/drawing/2014/main" val="1747612586"/>
                  </a:ext>
                </a:extLst>
              </a:tr>
              <a:tr h="1492022">
                <a:tc>
                  <a:txBody>
                    <a:bodyPr/>
                    <a:lstStyle/>
                    <a:p>
                      <a:pPr algn="ctr"/>
                      <a:r>
                        <a:rPr lang="en-US" sz="2400" b="1" i="0" baseline="0" dirty="0">
                          <a:solidFill>
                            <a:srgbClr val="C00000"/>
                          </a:solidFill>
                          <a:latin typeface="IBM Plex Sans Light" panose="020B0403050203000203" pitchFamily="34" charset="0"/>
                        </a:rPr>
                        <a:t>C</a:t>
                      </a:r>
                      <a:r>
                        <a:rPr lang="en-US" sz="2400" b="1" i="0" baseline="-25000" dirty="0">
                          <a:solidFill>
                            <a:srgbClr val="C00000"/>
                          </a:solidFill>
                          <a:latin typeface="IBM Plex Sans Light" panose="020B0403050203000203" pitchFamily="34" charset="0"/>
                        </a:rPr>
                        <a:t>3</a:t>
                      </a:r>
                      <a:r>
                        <a:rPr lang="en-US" sz="2400" b="1" i="0" baseline="0" dirty="0">
                          <a:solidFill>
                            <a:srgbClr val="C00000"/>
                          </a:solidFill>
                          <a:latin typeface="IBM Plex Sans Light" panose="020B0403050203000203" pitchFamily="34" charset="0"/>
                        </a:rPr>
                        <a:t>H</a:t>
                      </a:r>
                      <a:r>
                        <a:rPr lang="en-US" sz="2400" b="1" i="0" baseline="-25000" dirty="0">
                          <a:solidFill>
                            <a:srgbClr val="C00000"/>
                          </a:solidFill>
                          <a:latin typeface="IBM Plex Sans Light" panose="020B0403050203000203" pitchFamily="34" charset="0"/>
                        </a:rPr>
                        <a:t>8</a:t>
                      </a:r>
                    </a:p>
                  </a:txBody>
                  <a:tcPr anchor="ctr">
                    <a:noFill/>
                  </a:tcPr>
                </a:tc>
                <a:tc>
                  <a:txBody>
                    <a:bodyPr/>
                    <a:lstStyle/>
                    <a:p>
                      <a:pPr algn="ctr"/>
                      <a:r>
                        <a:rPr lang="en-US" sz="2400" b="1" i="0" baseline="0" dirty="0">
                          <a:solidFill>
                            <a:srgbClr val="C00000"/>
                          </a:solidFill>
                          <a:latin typeface="IBM Plex Sans Light" panose="020B0403050203000203" pitchFamily="34" charset="0"/>
                        </a:rPr>
                        <a:t>STO-3G</a:t>
                      </a:r>
                    </a:p>
                  </a:txBody>
                  <a:tcPr anchor="ctr">
                    <a:noFill/>
                  </a:tcPr>
                </a:tc>
                <a:tc>
                  <a:txBody>
                    <a:bodyPr/>
                    <a:lstStyle/>
                    <a:p>
                      <a:pPr algn="ctr"/>
                      <a:r>
                        <a:rPr lang="en-US" sz="2400" b="1" i="0" dirty="0">
                          <a:solidFill>
                            <a:srgbClr val="C00000"/>
                          </a:solidFill>
                          <a:latin typeface="IBM Plex Sans Light" panose="020B0403050203000203" pitchFamily="34" charset="0"/>
                        </a:rPr>
                        <a:t>Classical</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rgbClr val="C00000"/>
                          </a:solidFill>
                          <a:latin typeface="IBM Plex Sans Light" panose="020B0403050203000203" pitchFamily="34" charset="0"/>
                        </a:rPr>
                        <a:t>7TiB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u="none" strike="noStrike" cap="none" spc="0" baseline="0" dirty="0">
                          <a:solidFill>
                            <a:srgbClr val="C00000"/>
                          </a:solidFill>
                          <a:effectLst/>
                          <a:uFillTx/>
                          <a:latin typeface="IBM Plex Sans Light" panose="020B0403050203000203" pitchFamily="34" charset="0"/>
                          <a:ea typeface="+mn-ea"/>
                          <a:cs typeface="+mn-cs"/>
                          <a:sym typeface="Helvetica Neue"/>
                        </a:rPr>
                        <a:t>J. Chem. Theory </a:t>
                      </a:r>
                      <a:r>
                        <a:rPr lang="en-US" sz="2400" b="1" i="1" u="none" strike="noStrike" cap="none" spc="0" baseline="0" dirty="0" err="1">
                          <a:solidFill>
                            <a:srgbClr val="C00000"/>
                          </a:solidFill>
                          <a:effectLst/>
                          <a:uFillTx/>
                          <a:latin typeface="IBM Plex Sans Light" panose="020B0403050203000203" pitchFamily="34" charset="0"/>
                          <a:ea typeface="+mn-ea"/>
                          <a:cs typeface="+mn-cs"/>
                          <a:sym typeface="Helvetica Neue"/>
                        </a:rPr>
                        <a:t>Comput</a:t>
                      </a:r>
                      <a:r>
                        <a:rPr lang="en-US" sz="2400" b="1" i="1" u="none" strike="noStrike" cap="none" spc="0" baseline="0" dirty="0">
                          <a:solidFill>
                            <a:srgbClr val="C00000"/>
                          </a:solidFill>
                          <a:effectLst/>
                          <a:uFillTx/>
                          <a:latin typeface="IBM Plex Sans Light" panose="020B0403050203000203" pitchFamily="34" charset="0"/>
                          <a:ea typeface="+mn-ea"/>
                          <a:cs typeface="+mn-cs"/>
                          <a:sym typeface="Helvetica Neue"/>
                        </a:rPr>
                        <a:t>. 20, 1185 (2024) </a:t>
                      </a:r>
                      <a:r>
                        <a:rPr lang="en-US" sz="2400" b="1" i="1" dirty="0">
                          <a:solidFill>
                            <a:srgbClr val="C00000"/>
                          </a:solidFill>
                          <a:latin typeface="IBM Plex Sans Light" panose="020B0403050203000203" pitchFamily="34" charset="0"/>
                        </a:rPr>
                        <a:t> </a:t>
                      </a:r>
                    </a:p>
                  </a:txBody>
                  <a:tcPr anchor="ctr">
                    <a:noFill/>
                  </a:tcPr>
                </a:tc>
                <a:extLst>
                  <a:ext uri="{0D108BD9-81ED-4DB2-BD59-A6C34878D82A}">
                    <a16:rowId xmlns:a16="http://schemas.microsoft.com/office/drawing/2014/main" val="276375479"/>
                  </a:ext>
                </a:extLst>
              </a:tr>
              <a:tr h="1078176">
                <a:tc>
                  <a:txBody>
                    <a:bodyPr/>
                    <a:lstStyle/>
                    <a:p>
                      <a:pPr algn="ctr"/>
                      <a:r>
                        <a:rPr lang="en-US" sz="2400" b="1" i="0" baseline="0" dirty="0">
                          <a:solidFill>
                            <a:schemeClr val="bg2">
                              <a:lumMod val="10000"/>
                            </a:schemeClr>
                          </a:solidFill>
                          <a:latin typeface="IBM Plex Sans Light" panose="020B0403050203000203" pitchFamily="34" charset="0"/>
                        </a:rPr>
                        <a:t>Fugaku Storage </a:t>
                      </a:r>
                    </a:p>
                  </a:txBody>
                  <a:tcPr anchor="ctr">
                    <a:noFill/>
                  </a:tcPr>
                </a:tc>
                <a:tc>
                  <a:txBody>
                    <a:bodyPr/>
                    <a:lstStyle/>
                    <a:p>
                      <a:pPr algn="ctr"/>
                      <a:r>
                        <a:rPr lang="en-US" sz="2400" b="1" i="0" baseline="0" dirty="0">
                          <a:solidFill>
                            <a:schemeClr val="bg2">
                              <a:lumMod val="10000"/>
                            </a:schemeClr>
                          </a:solidFill>
                          <a:latin typeface="IBM Plex Sans Light" panose="020B0403050203000203" pitchFamily="34" charset="0"/>
                        </a:rPr>
                        <a:t>-</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tx1">
                              <a:lumMod val="50000"/>
                            </a:schemeClr>
                          </a:solidFill>
                          <a:latin typeface="IBM Plex Sans Light" panose="020B0403050203000203" pitchFamily="34" charset="0"/>
                        </a:rPr>
                        <a:t>4.85PiB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tx1">
                              <a:lumMod val="50000"/>
                            </a:schemeClr>
                          </a:solidFill>
                          <a:latin typeface="IBM Plex Sans Light" panose="020B0403050203000203" pitchFamily="34" charset="0"/>
                        </a:rPr>
                        <a:t>-</a:t>
                      </a:r>
                    </a:p>
                  </a:txBody>
                  <a:tcPr anchor="ctr">
                    <a:noFill/>
                  </a:tcPr>
                </a:tc>
                <a:extLst>
                  <a:ext uri="{0D108BD9-81ED-4DB2-BD59-A6C34878D82A}">
                    <a16:rowId xmlns:a16="http://schemas.microsoft.com/office/drawing/2014/main" val="1616570123"/>
                  </a:ext>
                </a:extLst>
              </a:tr>
              <a:tr h="1078176">
                <a:tc>
                  <a:txBody>
                    <a:bodyPr/>
                    <a:lstStyle/>
                    <a:p>
                      <a:pPr algn="ctr"/>
                      <a:r>
                        <a:rPr lang="en-US" sz="2400" b="1" i="0" baseline="0" dirty="0">
                          <a:solidFill>
                            <a:schemeClr val="bg2">
                              <a:lumMod val="10000"/>
                            </a:schemeClr>
                          </a:solidFill>
                          <a:latin typeface="IBM Plex Sans Light" panose="020B0403050203000203" pitchFamily="34" charset="0"/>
                        </a:rPr>
                        <a:t>Front. Storage</a:t>
                      </a:r>
                    </a:p>
                  </a:txBody>
                  <a:tcPr anchor="ctr">
                    <a:noFill/>
                  </a:tcPr>
                </a:tc>
                <a:tc>
                  <a:txBody>
                    <a:bodyPr/>
                    <a:lstStyle/>
                    <a:p>
                      <a:pPr algn="ctr"/>
                      <a:r>
                        <a:rPr lang="en-US" sz="2400" b="1" i="0" baseline="0" dirty="0">
                          <a:solidFill>
                            <a:schemeClr val="bg2">
                              <a:lumMod val="10000"/>
                            </a:schemeClr>
                          </a:solidFill>
                          <a:latin typeface="IBM Plex Sans Light" panose="020B0403050203000203" pitchFamily="34" charset="0"/>
                        </a:rPr>
                        <a:t>-</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tx1">
                              <a:lumMod val="50000"/>
                            </a:schemeClr>
                          </a:solidFill>
                          <a:latin typeface="IBM Plex Sans Light" panose="020B0403050203000203" pitchFamily="34" charset="0"/>
                        </a:rPr>
                        <a:t>700 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tx1">
                              <a:lumMod val="50000"/>
                            </a:schemeClr>
                          </a:solidFill>
                          <a:latin typeface="IBM Plex Sans Light" panose="020B0403050203000203" pitchFamily="34" charset="0"/>
                        </a:rPr>
                        <a:t>-</a:t>
                      </a:r>
                    </a:p>
                  </a:txBody>
                  <a:tcPr anchor="ctr">
                    <a:noFill/>
                  </a:tcPr>
                </a:tc>
                <a:extLst>
                  <a:ext uri="{0D108BD9-81ED-4DB2-BD59-A6C34878D82A}">
                    <a16:rowId xmlns:a16="http://schemas.microsoft.com/office/drawing/2014/main" val="3910929878"/>
                  </a:ext>
                </a:extLst>
              </a:tr>
              <a:tr h="1101996">
                <a:tc>
                  <a:txBody>
                    <a:bodyPr/>
                    <a:lstStyle/>
                    <a:p>
                      <a:pPr algn="ctr"/>
                      <a:r>
                        <a:rPr lang="en-US" sz="2400" b="1" i="0" dirty="0">
                          <a:solidFill>
                            <a:schemeClr val="bg2">
                              <a:lumMod val="10000"/>
                            </a:schemeClr>
                          </a:solidFill>
                          <a:effectLst/>
                          <a:latin typeface="IBM Plex Sans Light" panose="020B0403050203000203" pitchFamily="34" charset="0"/>
                        </a:rPr>
                        <a:t>Fe</a:t>
                      </a:r>
                      <a:r>
                        <a:rPr lang="en-US" sz="2400" b="1" i="0" baseline="-25000" dirty="0">
                          <a:solidFill>
                            <a:schemeClr val="bg2">
                              <a:lumMod val="10000"/>
                            </a:schemeClr>
                          </a:solidFill>
                          <a:effectLst/>
                          <a:latin typeface="IBM Plex Sans Light" panose="020B0403050203000203" pitchFamily="34" charset="0"/>
                        </a:rPr>
                        <a:t>4</a:t>
                      </a:r>
                      <a:r>
                        <a:rPr lang="en-US" sz="2400" b="1" i="0" dirty="0">
                          <a:solidFill>
                            <a:schemeClr val="bg2">
                              <a:lumMod val="10000"/>
                            </a:schemeClr>
                          </a:solidFill>
                          <a:effectLst/>
                          <a:latin typeface="IBM Plex Sans Light" panose="020B0403050203000203" pitchFamily="34" charset="0"/>
                        </a:rPr>
                        <a:t>S</a:t>
                      </a:r>
                      <a:r>
                        <a:rPr lang="en-US" sz="2400" b="1" i="0" baseline="-25000" dirty="0">
                          <a:solidFill>
                            <a:schemeClr val="bg2">
                              <a:lumMod val="10000"/>
                            </a:schemeClr>
                          </a:solidFill>
                          <a:effectLst/>
                          <a:latin typeface="IBM Plex Sans Light" panose="020B0403050203000203" pitchFamily="34" charset="0"/>
                        </a:rPr>
                        <a:t>4</a:t>
                      </a:r>
                      <a:endParaRPr lang="en-US" sz="2400" b="1" i="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Cc-</a:t>
                      </a:r>
                      <a:r>
                        <a:rPr lang="en-US" sz="2400" b="1" i="0" dirty="0" err="1">
                          <a:solidFill>
                            <a:schemeClr val="bg2">
                              <a:lumMod val="10000"/>
                            </a:schemeClr>
                          </a:solidFill>
                          <a:latin typeface="IBM Plex Sans Light" panose="020B0403050203000203" pitchFamily="34" charset="0"/>
                        </a:rPr>
                        <a:t>pvtz</a:t>
                      </a:r>
                      <a:r>
                        <a:rPr lang="en-US" sz="2400" b="1" i="0" dirty="0">
                          <a:solidFill>
                            <a:schemeClr val="bg2">
                              <a:lumMod val="10000"/>
                            </a:schemeClr>
                          </a:solidFill>
                          <a:latin typeface="IBM Plex Sans Light" panose="020B0403050203000203" pitchFamily="34" charset="0"/>
                        </a:rPr>
                        <a:t>  (DKH) </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72</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63 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noFill/>
                  </a:tcPr>
                </a:tc>
                <a:extLst>
                  <a:ext uri="{0D108BD9-81ED-4DB2-BD59-A6C34878D82A}">
                    <a16:rowId xmlns:a16="http://schemas.microsoft.com/office/drawing/2014/main" val="3378317694"/>
                  </a:ext>
                </a:extLst>
              </a:tr>
              <a:tr h="1101996">
                <a:tc>
                  <a:txBody>
                    <a:bodyPr/>
                    <a:lstStyle/>
                    <a:p>
                      <a:pPr algn="ctr"/>
                      <a:r>
                        <a:rPr lang="en-US" sz="2400" b="1" i="0" dirty="0">
                          <a:solidFill>
                            <a:schemeClr val="bg2">
                              <a:lumMod val="10000"/>
                            </a:schemeClr>
                          </a:solidFill>
                          <a:latin typeface="IBM Plex Sans Light" panose="020B0403050203000203" pitchFamily="34" charset="0"/>
                        </a:rPr>
                        <a:t>SIAM (41 bath)</a:t>
                      </a:r>
                    </a:p>
                  </a:txBody>
                  <a:tcPr anchor="ctr">
                    <a:solidFill>
                      <a:srgbClr val="CCC9F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Lattice model</a:t>
                      </a:r>
                    </a:p>
                  </a:txBody>
                  <a:tcPr anchor="ctr">
                    <a:solidFill>
                      <a:srgbClr val="CCC9FC"/>
                    </a:solidFill>
                  </a:tcPr>
                </a:tc>
                <a:tc>
                  <a:txBody>
                    <a:bodyPr/>
                    <a:lstStyle/>
                    <a:p>
                      <a:pPr algn="ctr"/>
                      <a:r>
                        <a:rPr lang="en-US" sz="2400" b="1" i="0" dirty="0">
                          <a:solidFill>
                            <a:schemeClr val="bg2">
                              <a:lumMod val="10000"/>
                            </a:schemeClr>
                          </a:solidFill>
                          <a:latin typeface="IBM Plex Sans Light" panose="020B0403050203000203" pitchFamily="34" charset="0"/>
                        </a:rPr>
                        <a:t>84</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2.06 * 10</a:t>
                      </a:r>
                      <a:r>
                        <a:rPr lang="en-US" sz="2400" b="1" i="0" baseline="30000" dirty="0">
                          <a:solidFill>
                            <a:schemeClr val="bg2">
                              <a:lumMod val="10000"/>
                            </a:schemeClr>
                          </a:solidFill>
                          <a:latin typeface="IBM Plex Sans Light" panose="020B0403050203000203" pitchFamily="34" charset="0"/>
                        </a:rPr>
                        <a:t>9</a:t>
                      </a:r>
                      <a:r>
                        <a:rPr lang="en-US" sz="2400" b="1" i="0" dirty="0">
                          <a:solidFill>
                            <a:schemeClr val="bg2">
                              <a:lumMod val="10000"/>
                            </a:schemeClr>
                          </a:solidFill>
                          <a:latin typeface="IBM Plex Sans Light" panose="020B0403050203000203" pitchFamily="34" charset="0"/>
                        </a:rPr>
                        <a:t> 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SKQD paper</a:t>
                      </a:r>
                    </a:p>
                  </a:txBody>
                  <a:tcPr anchor="ctr">
                    <a:solidFill>
                      <a:srgbClr val="CCC9FC"/>
                    </a:solidFill>
                  </a:tcPr>
                </a:tc>
                <a:extLst>
                  <a:ext uri="{0D108BD9-81ED-4DB2-BD59-A6C34878D82A}">
                    <a16:rowId xmlns:a16="http://schemas.microsoft.com/office/drawing/2014/main" val="1065993494"/>
                  </a:ext>
                </a:extLst>
              </a:tr>
            </a:tbl>
          </a:graphicData>
        </a:graphic>
      </p:graphicFrame>
      <p:sp>
        <p:nvSpPr>
          <p:cNvPr id="2" name="TextBox 1">
            <a:extLst>
              <a:ext uri="{FF2B5EF4-FFF2-40B4-BE49-F238E27FC236}">
                <a16:creationId xmlns:a16="http://schemas.microsoft.com/office/drawing/2014/main" id="{B9327B2E-A8CF-A889-F3E0-7A8F49F887CF}"/>
              </a:ext>
            </a:extLst>
          </p:cNvPr>
          <p:cNvSpPr txBox="1"/>
          <p:nvPr/>
        </p:nvSpPr>
        <p:spPr>
          <a:xfrm>
            <a:off x="1588" y="13065824"/>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0" name="TextBox 9">
            <a:extLst>
              <a:ext uri="{FF2B5EF4-FFF2-40B4-BE49-F238E27FC236}">
                <a16:creationId xmlns:a16="http://schemas.microsoft.com/office/drawing/2014/main" id="{1AB8EB93-6D8D-F7FE-055F-D81630CFF09E}"/>
              </a:ext>
            </a:extLst>
          </p:cNvPr>
          <p:cNvSpPr txBox="1"/>
          <p:nvPr/>
        </p:nvSpPr>
        <p:spPr>
          <a:xfrm>
            <a:off x="18869761" y="7200237"/>
            <a:ext cx="3610796" cy="718145"/>
          </a:xfrm>
          <a:prstGeom prst="rect">
            <a:avLst/>
          </a:prstGeom>
          <a:noFill/>
          <a:ln w="12700" cap="flat">
            <a:solidFill>
              <a:srgbClr val="A56E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2438338" hangingPunct="0"/>
            <a:r>
              <a:rPr lang="en-US" sz="4000" b="1" dirty="0">
                <a:solidFill>
                  <a:srgbClr val="A56EFF"/>
                </a:solidFill>
                <a:latin typeface="Aptos" panose="02110004020202020204"/>
                <a:sym typeface="Helvetica Neue"/>
              </a:rPr>
              <a:t>Classical SOTA</a:t>
            </a:r>
          </a:p>
        </p:txBody>
      </p:sp>
      <p:cxnSp>
        <p:nvCxnSpPr>
          <p:cNvPr id="12" name="Straight Connector 11">
            <a:extLst>
              <a:ext uri="{FF2B5EF4-FFF2-40B4-BE49-F238E27FC236}">
                <a16:creationId xmlns:a16="http://schemas.microsoft.com/office/drawing/2014/main" id="{88BCFF99-BE5A-A6A6-5088-77428C3E147E}"/>
              </a:ext>
            </a:extLst>
          </p:cNvPr>
          <p:cNvCxnSpPr/>
          <p:nvPr/>
        </p:nvCxnSpPr>
        <p:spPr>
          <a:xfrm>
            <a:off x="670996" y="7912246"/>
            <a:ext cx="21809594" cy="0"/>
          </a:xfrm>
          <a:prstGeom prst="line">
            <a:avLst/>
          </a:prstGeom>
          <a:noFill/>
          <a:ln w="47625" cap="flat">
            <a:solidFill>
              <a:srgbClr val="A56EFF"/>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32582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4A72A-2585-8485-D518-FF888A4C7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497677-25FE-62E0-78ED-39672BCD9EC1}"/>
              </a:ext>
            </a:extLst>
          </p:cNvPr>
          <p:cNvSpPr>
            <a:spLocks noGrp="1"/>
          </p:cNvSpPr>
          <p:nvPr>
            <p:ph type="title"/>
          </p:nvPr>
        </p:nvSpPr>
        <p:spPr>
          <a:xfrm>
            <a:off x="1677987" y="477799"/>
            <a:ext cx="21031200" cy="972426"/>
          </a:xfrm>
        </p:spPr>
        <p:txBody>
          <a:bodyPr>
            <a:normAutofit fontScale="90000"/>
          </a:bodyPr>
          <a:lstStyle/>
          <a:p>
            <a:r>
              <a:rPr lang="en-US" dirty="0">
                <a:solidFill>
                  <a:srgbClr val="A56EFF"/>
                </a:solidFill>
                <a:latin typeface="IBM Plex Sans Light" panose="020B0403050203000203" pitchFamily="34" charset="0"/>
              </a:rPr>
              <a:t>Quantum algorithms for spectrum estimation </a:t>
            </a:r>
          </a:p>
        </p:txBody>
      </p:sp>
      <p:sp>
        <p:nvSpPr>
          <p:cNvPr id="4" name="TextBox 3">
            <a:extLst>
              <a:ext uri="{FF2B5EF4-FFF2-40B4-BE49-F238E27FC236}">
                <a16:creationId xmlns:a16="http://schemas.microsoft.com/office/drawing/2014/main" id="{8893FC29-A704-21E8-649A-F480B84198F7}"/>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4104931E-1BD9-A15B-0CE0-BAF1F1815423}"/>
                  </a:ext>
                </a:extLst>
              </p:cNvPr>
              <p:cNvGraphicFramePr>
                <a:graphicFrameLocks noGrp="1"/>
              </p:cNvGraphicFramePr>
              <p:nvPr>
                <p:extLst>
                  <p:ext uri="{D42A27DB-BD31-4B8C-83A1-F6EECF244321}">
                    <p14:modId xmlns:p14="http://schemas.microsoft.com/office/powerpoint/2010/main" val="4099770535"/>
                  </p:ext>
                </p:extLst>
              </p:nvPr>
            </p:nvGraphicFramePr>
            <p:xfrm>
              <a:off x="2821112" y="2973114"/>
              <a:ext cx="18744950" cy="8907100"/>
            </p:xfrm>
            <a:graphic>
              <a:graphicData uri="http://schemas.openxmlformats.org/drawingml/2006/table">
                <a:tbl>
                  <a:tblPr firstRow="1" bandRow="1">
                    <a:tableStyleId>{D7AC3CCA-C797-4891-BE02-D94E43425B78}</a:tableStyleId>
                  </a:tblPr>
                  <a:tblGrid>
                    <a:gridCol w="5769398">
                      <a:extLst>
                        <a:ext uri="{9D8B030D-6E8A-4147-A177-3AD203B41FA5}">
                          <a16:colId xmlns:a16="http://schemas.microsoft.com/office/drawing/2014/main" val="2420051630"/>
                        </a:ext>
                      </a:extLst>
                    </a:gridCol>
                    <a:gridCol w="6487776">
                      <a:extLst>
                        <a:ext uri="{9D8B030D-6E8A-4147-A177-3AD203B41FA5}">
                          <a16:colId xmlns:a16="http://schemas.microsoft.com/office/drawing/2014/main" val="192135459"/>
                        </a:ext>
                      </a:extLst>
                    </a:gridCol>
                    <a:gridCol w="6487776">
                      <a:extLst>
                        <a:ext uri="{9D8B030D-6E8A-4147-A177-3AD203B41FA5}">
                          <a16:colId xmlns:a16="http://schemas.microsoft.com/office/drawing/2014/main" val="2686570609"/>
                        </a:ext>
                      </a:extLst>
                    </a:gridCol>
                  </a:tblGrid>
                  <a:tr h="562399">
                    <a:tc>
                      <a:txBody>
                        <a:bodyPr/>
                        <a:lstStyle/>
                        <a:p>
                          <a:endParaRPr lang="en-US" sz="4000" b="0" i="0" dirty="0">
                            <a:latin typeface="IBM Plex Sans Light" panose="020B0403050203000203" pitchFamily="34" charset="0"/>
                          </a:endParaRP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SQD</a:t>
                          </a: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SKQD</a:t>
                          </a:r>
                        </a:p>
                      </a:txBody>
                      <a:tcPr marL="182880" marR="182880" marT="91440" marB="91440"/>
                    </a:tc>
                    <a:extLst>
                      <a:ext uri="{0D108BD9-81ED-4DB2-BD59-A6C34878D82A}">
                        <a16:rowId xmlns:a16="http://schemas.microsoft.com/office/drawing/2014/main" val="7380073"/>
                      </a:ext>
                    </a:extLst>
                  </a:tr>
                  <a:tr h="2008569">
                    <a:tc>
                      <a:txBody>
                        <a:bodyPr/>
                        <a:lstStyle/>
                        <a:p>
                          <a:pPr algn="ctr"/>
                          <a:r>
                            <a:rPr lang="en-US" sz="4000" b="0" i="0" dirty="0">
                              <a:solidFill>
                                <a:schemeClr val="accent4">
                                  <a:lumMod val="75000"/>
                                </a:schemeClr>
                              </a:solidFill>
                              <a:latin typeface="IBM Plex Sans Light" panose="020B0403050203000203" pitchFamily="34" charset="0"/>
                            </a:rPr>
                            <a:t>Circuits</a:t>
                          </a:r>
                        </a:p>
                      </a:txBody>
                      <a:tcPr marL="182880" marR="182880" marT="91440" marB="91440"/>
                    </a:tc>
                    <a:tc>
                      <a:txBody>
                        <a:bodyPr/>
                        <a:lstStyle/>
                        <a:p>
                          <a:pPr algn="ctr"/>
                          <a:r>
                            <a:rPr lang="en-US" sz="4000" b="0" i="0" dirty="0">
                              <a:latin typeface="IBM Plex Sans Light" panose="020B0403050203000203" pitchFamily="34" charset="0"/>
                            </a:rPr>
                            <a:t>Depends on the ansatz state </a:t>
                          </a:r>
                          <a14:m>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𝜓</m:t>
                              </m:r>
                              <m:r>
                                <a:rPr lang="en-US" sz="4000" b="0" i="1" smtClean="0">
                                  <a:latin typeface="Cambria Math" panose="02040503050406030204" pitchFamily="18" charset="0"/>
                                </a:rPr>
                                <m:t>⟩</m:t>
                              </m:r>
                            </m:oMath>
                          </a14:m>
                          <a:endParaRPr lang="en-US" sz="4000" b="0" i="0" dirty="0">
                            <a:latin typeface="IBM Plex Sans Light" panose="020B0403050203000203" pitchFamily="34" charset="0"/>
                          </a:endParaRPr>
                        </a:p>
                      </a:txBody>
                      <a:tcPr marL="182880" marR="182880" marT="91440" marB="91440"/>
                    </a:tc>
                    <a:tc>
                      <a:txBody>
                        <a:bodyPr/>
                        <a:lstStyle/>
                        <a:p>
                          <a:pPr algn="ctr"/>
                          <a:r>
                            <a:rPr lang="en-US" sz="4000" b="0" i="0" dirty="0">
                              <a:latin typeface="IBM Plex Sans Light" panose="020B0403050203000203" pitchFamily="34" charset="0"/>
                            </a:rPr>
                            <a:t>Reference state and time evolution circuits </a:t>
                          </a:r>
                        </a:p>
                      </a:txBody>
                      <a:tcPr marL="182880" marR="182880" marT="91440" marB="91440"/>
                    </a:tc>
                    <a:extLst>
                      <a:ext uri="{0D108BD9-81ED-4DB2-BD59-A6C34878D82A}">
                        <a16:rowId xmlns:a16="http://schemas.microsoft.com/office/drawing/2014/main" val="1788478085"/>
                      </a:ext>
                    </a:extLst>
                  </a:tr>
                  <a:tr h="1526513">
                    <a:tc>
                      <a:txBody>
                        <a:bodyPr/>
                        <a:lstStyle/>
                        <a:p>
                          <a:pPr algn="ctr"/>
                          <a:r>
                            <a:rPr lang="en-US" sz="4000" b="0" i="0" dirty="0">
                              <a:solidFill>
                                <a:schemeClr val="accent4">
                                  <a:lumMod val="75000"/>
                                </a:schemeClr>
                              </a:solidFill>
                              <a:latin typeface="IBM Plex Sans Light" panose="020B0403050203000203" pitchFamily="34" charset="0"/>
                            </a:rPr>
                            <a:t>Recovery from noisy bitstrings</a:t>
                          </a:r>
                        </a:p>
                      </a:txBody>
                      <a:tcPr marL="182880" marR="182880" marT="91440" marB="91440"/>
                    </a:tc>
                    <a:tc>
                      <a:txBody>
                        <a:bodyPr/>
                        <a:lstStyle/>
                        <a:p>
                          <a:pPr algn="ctr"/>
                          <a:r>
                            <a:rPr lang="en-US" sz="4000" b="0" i="0" dirty="0">
                              <a:latin typeface="IBM Plex Sans Light" panose="020B0403050203000203" pitchFamily="34" charset="0"/>
                            </a:rPr>
                            <a:t>Configuration recovery </a:t>
                          </a:r>
                        </a:p>
                      </a:txBody>
                      <a:tcPr marL="182880" marR="182880" marT="91440" marB="91440"/>
                    </a:tc>
                    <a:tc>
                      <a:txBody>
                        <a:bodyPr/>
                        <a:lstStyle/>
                        <a:p>
                          <a:pPr algn="ctr"/>
                          <a:r>
                            <a:rPr lang="en-US" sz="4000" b="0" i="0">
                              <a:latin typeface="IBM Plex Sans Light" panose="020B0403050203000203" pitchFamily="34" charset="0"/>
                            </a:rPr>
                            <a:t>Configuration recovery</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28815934"/>
                      </a:ext>
                    </a:extLst>
                  </a:tr>
                  <a:tr h="2008569">
                    <a:tc>
                      <a:txBody>
                        <a:bodyPr/>
                        <a:lstStyle/>
                        <a:p>
                          <a:pPr algn="ctr"/>
                          <a:r>
                            <a:rPr lang="en-US" sz="4000" b="0" i="0" dirty="0">
                              <a:solidFill>
                                <a:schemeClr val="accent4">
                                  <a:lumMod val="75000"/>
                                </a:schemeClr>
                              </a:solidFill>
                              <a:latin typeface="IBM Plex Sans Light" panose="020B0403050203000203" pitchFamily="34" charset="0"/>
                            </a:rPr>
                            <a:t>Current experiments</a:t>
                          </a:r>
                        </a:p>
                      </a:txBody>
                      <a:tcPr marL="182880" marR="182880" marT="91440" marB="91440"/>
                    </a:tc>
                    <a:tc>
                      <a:txBody>
                        <a:bodyPr/>
                        <a:lstStyle/>
                        <a:p>
                          <a:pPr algn="ctr"/>
                          <a:r>
                            <a:rPr lang="en-US" sz="4000" b="0" i="0" dirty="0">
                              <a:latin typeface="IBM Plex Sans Light" panose="020B0403050203000203" pitchFamily="34" charset="0"/>
                            </a:rPr>
                            <a:t>Chemistry </a:t>
                          </a:r>
                        </a:p>
                      </a:txBody>
                      <a:tcPr marL="182880" marR="182880" marT="91440" marB="91440"/>
                    </a:tc>
                    <a:tc>
                      <a:txBody>
                        <a:bodyPr/>
                        <a:lstStyle/>
                        <a:p>
                          <a:pPr algn="ctr"/>
                          <a:r>
                            <a:rPr lang="en-US" sz="4000" b="0" i="0">
                              <a:latin typeface="IBM Plex Sans Light" panose="020B0403050203000203" pitchFamily="34" charset="0"/>
                            </a:rPr>
                            <a:t>Single-impurity Anderson model </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48594860"/>
                      </a:ext>
                    </a:extLst>
                  </a:tr>
                  <a:tr h="1526513">
                    <a:tc>
                      <a:txBody>
                        <a:bodyPr/>
                        <a:lstStyle/>
                        <a:p>
                          <a:pPr algn="ctr"/>
                          <a:r>
                            <a:rPr lang="en-US" sz="4000" b="0" i="0" dirty="0">
                              <a:solidFill>
                                <a:schemeClr val="accent4">
                                  <a:lumMod val="75000"/>
                                </a:schemeClr>
                              </a:solidFill>
                              <a:latin typeface="IBM Plex Sans Light" panose="020B0403050203000203" pitchFamily="34" charset="0"/>
                            </a:rPr>
                            <a:t>Convergence proof</a:t>
                          </a:r>
                        </a:p>
                      </a:txBody>
                      <a:tcPr marL="182880" marR="182880" marT="91440" marB="91440"/>
                    </a:tc>
                    <a:tc>
                      <a:txBody>
                        <a:bodyPr/>
                        <a:lstStyle/>
                        <a:p>
                          <a:pPr algn="ctr"/>
                          <a:r>
                            <a:rPr lang="en-US" sz="4000" b="0" i="0" dirty="0">
                              <a:latin typeface="IBM Plex Sans Light" panose="020B0403050203000203" pitchFamily="34" charset="0"/>
                            </a:rPr>
                            <a:t>NO</a:t>
                          </a:r>
                        </a:p>
                      </a:txBody>
                      <a:tcPr marL="182880" marR="182880" marT="91440" marB="91440"/>
                    </a:tc>
                    <a:tc>
                      <a:txBody>
                        <a:bodyPr/>
                        <a:lstStyle/>
                        <a:p>
                          <a:pPr algn="ctr"/>
                          <a:r>
                            <a:rPr lang="en-US" sz="4000" b="0" i="0">
                              <a:latin typeface="IBM Plex Sans Light" panose="020B0403050203000203" pitchFamily="34" charset="0"/>
                            </a:rPr>
                            <a:t>YES, with the sparsity assumption </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016568895"/>
                      </a:ext>
                    </a:extLst>
                  </a:tr>
                  <a:tr h="1044456">
                    <a:tc>
                      <a:txBody>
                        <a:bodyPr/>
                        <a:lstStyle/>
                        <a:p>
                          <a:pPr algn="ctr"/>
                          <a:r>
                            <a:rPr lang="en-US" sz="4000" b="0" i="0" dirty="0">
                              <a:solidFill>
                                <a:schemeClr val="accent4">
                                  <a:lumMod val="75000"/>
                                </a:schemeClr>
                              </a:solidFill>
                              <a:latin typeface="IBM Plex Sans Light" panose="020B0403050203000203" pitchFamily="34" charset="0"/>
                            </a:rPr>
                            <a:t>Good use cases</a:t>
                          </a:r>
                        </a:p>
                      </a:txBody>
                      <a:tcPr marL="182880" marR="182880" marT="91440" marB="91440"/>
                    </a:tc>
                    <a:tc>
                      <a:txBody>
                        <a:bodyPr/>
                        <a:lstStyle/>
                        <a:p>
                          <a:pPr algn="ctr"/>
                          <a:r>
                            <a:rPr lang="en-US" sz="4000" b="0" i="0" dirty="0">
                              <a:latin typeface="IBM Plex Sans Light" panose="020B0403050203000203" pitchFamily="34" charset="0"/>
                            </a:rPr>
                            <a:t>Chemistry</a:t>
                          </a:r>
                        </a:p>
                      </a:txBody>
                      <a:tcPr marL="182880" marR="182880" marT="91440" marB="91440"/>
                    </a:tc>
                    <a:tc>
                      <a:txBody>
                        <a:bodyPr/>
                        <a:lstStyle/>
                        <a:p>
                          <a:pPr algn="ctr"/>
                          <a:r>
                            <a:rPr lang="en-US" sz="4000" b="0" i="0" dirty="0">
                              <a:latin typeface="IBM Plex Sans Light" panose="020B0403050203000203" pitchFamily="34" charset="0"/>
                            </a:rPr>
                            <a:t>Lattice models</a:t>
                          </a:r>
                        </a:p>
                      </a:txBody>
                      <a:tcPr marL="182880" marR="182880" marT="91440" marB="91440"/>
                    </a:tc>
                    <a:extLst>
                      <a:ext uri="{0D108BD9-81ED-4DB2-BD59-A6C34878D82A}">
                        <a16:rowId xmlns:a16="http://schemas.microsoft.com/office/drawing/2014/main" val="4148317476"/>
                      </a:ext>
                    </a:extLst>
                  </a:tr>
                </a:tbl>
              </a:graphicData>
            </a:graphic>
          </p:graphicFrame>
        </mc:Choice>
        <mc:Fallback xmlns="">
          <p:graphicFrame>
            <p:nvGraphicFramePr>
              <p:cNvPr id="3" name="Table 2">
                <a:extLst>
                  <a:ext uri="{FF2B5EF4-FFF2-40B4-BE49-F238E27FC236}">
                    <a16:creationId xmlns:a16="http://schemas.microsoft.com/office/drawing/2014/main" id="{4104931E-1BD9-A15B-0CE0-BAF1F1815423}"/>
                  </a:ext>
                </a:extLst>
              </p:cNvPr>
              <p:cNvGraphicFramePr>
                <a:graphicFrameLocks noGrp="1"/>
              </p:cNvGraphicFramePr>
              <p:nvPr>
                <p:extLst>
                  <p:ext uri="{D42A27DB-BD31-4B8C-83A1-F6EECF244321}">
                    <p14:modId xmlns:p14="http://schemas.microsoft.com/office/powerpoint/2010/main" val="4099770535"/>
                  </p:ext>
                </p:extLst>
              </p:nvPr>
            </p:nvGraphicFramePr>
            <p:xfrm>
              <a:off x="2821112" y="2973114"/>
              <a:ext cx="18744950" cy="8907100"/>
            </p:xfrm>
            <a:graphic>
              <a:graphicData uri="http://schemas.openxmlformats.org/drawingml/2006/table">
                <a:tbl>
                  <a:tblPr firstRow="1" bandRow="1">
                    <a:tableStyleId>{D7AC3CCA-C797-4891-BE02-D94E43425B78}</a:tableStyleId>
                  </a:tblPr>
                  <a:tblGrid>
                    <a:gridCol w="5769398">
                      <a:extLst>
                        <a:ext uri="{9D8B030D-6E8A-4147-A177-3AD203B41FA5}">
                          <a16:colId xmlns:a16="http://schemas.microsoft.com/office/drawing/2014/main" val="2420051630"/>
                        </a:ext>
                      </a:extLst>
                    </a:gridCol>
                    <a:gridCol w="6487776">
                      <a:extLst>
                        <a:ext uri="{9D8B030D-6E8A-4147-A177-3AD203B41FA5}">
                          <a16:colId xmlns:a16="http://schemas.microsoft.com/office/drawing/2014/main" val="192135459"/>
                        </a:ext>
                      </a:extLst>
                    </a:gridCol>
                    <a:gridCol w="6487776">
                      <a:extLst>
                        <a:ext uri="{9D8B030D-6E8A-4147-A177-3AD203B41FA5}">
                          <a16:colId xmlns:a16="http://schemas.microsoft.com/office/drawing/2014/main" val="2686570609"/>
                        </a:ext>
                      </a:extLst>
                    </a:gridCol>
                  </a:tblGrid>
                  <a:tr h="792480">
                    <a:tc>
                      <a:txBody>
                        <a:bodyPr/>
                        <a:lstStyle/>
                        <a:p>
                          <a:endParaRPr lang="en-US" sz="4000" b="0" i="0" dirty="0">
                            <a:latin typeface="IBM Plex Sans Light" panose="020B0403050203000203" pitchFamily="34" charset="0"/>
                          </a:endParaRP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SQD</a:t>
                          </a: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SKQD</a:t>
                          </a:r>
                        </a:p>
                      </a:txBody>
                      <a:tcPr marL="182880" marR="182880" marT="91440" marB="91440"/>
                    </a:tc>
                    <a:extLst>
                      <a:ext uri="{0D108BD9-81ED-4DB2-BD59-A6C34878D82A}">
                        <a16:rowId xmlns:a16="http://schemas.microsoft.com/office/drawing/2014/main" val="7380073"/>
                      </a:ext>
                    </a:extLst>
                  </a:tr>
                  <a:tr h="2008569">
                    <a:tc>
                      <a:txBody>
                        <a:bodyPr/>
                        <a:lstStyle/>
                        <a:p>
                          <a:pPr algn="ctr"/>
                          <a:r>
                            <a:rPr lang="en-US" sz="4000" b="0" i="0" dirty="0">
                              <a:solidFill>
                                <a:schemeClr val="accent4">
                                  <a:lumMod val="75000"/>
                                </a:schemeClr>
                              </a:solidFill>
                              <a:latin typeface="IBM Plex Sans Light" panose="020B0403050203000203" pitchFamily="34" charset="0"/>
                            </a:rPr>
                            <a:t>Circuits</a:t>
                          </a:r>
                        </a:p>
                      </a:txBody>
                      <a:tcPr marL="182880" marR="182880" marT="91440" marB="91440"/>
                    </a:tc>
                    <a:tc>
                      <a:txBody>
                        <a:bodyPr/>
                        <a:lstStyle/>
                        <a:p>
                          <a:endParaRPr lang="en-US"/>
                        </a:p>
                      </a:txBody>
                      <a:tcPr marL="182880" marR="182880" marT="91440" marB="91440">
                        <a:blipFill>
                          <a:blip r:embed="rId3"/>
                          <a:stretch>
                            <a:fillRect l="-89237" t="-42767" r="-100196" b="-303145"/>
                          </a:stretch>
                        </a:blipFill>
                      </a:tcPr>
                    </a:tc>
                    <a:tc>
                      <a:txBody>
                        <a:bodyPr/>
                        <a:lstStyle/>
                        <a:p>
                          <a:pPr algn="ctr"/>
                          <a:r>
                            <a:rPr lang="en-US" sz="4000" b="0" i="0" dirty="0">
                              <a:latin typeface="IBM Plex Sans Light" panose="020B0403050203000203" pitchFamily="34" charset="0"/>
                            </a:rPr>
                            <a:t>Reference state and time evolution circuits </a:t>
                          </a:r>
                        </a:p>
                      </a:txBody>
                      <a:tcPr marL="182880" marR="182880" marT="91440" marB="91440"/>
                    </a:tc>
                    <a:extLst>
                      <a:ext uri="{0D108BD9-81ED-4DB2-BD59-A6C34878D82A}">
                        <a16:rowId xmlns:a16="http://schemas.microsoft.com/office/drawing/2014/main" val="1788478085"/>
                      </a:ext>
                    </a:extLst>
                  </a:tr>
                  <a:tr h="1526513">
                    <a:tc>
                      <a:txBody>
                        <a:bodyPr/>
                        <a:lstStyle/>
                        <a:p>
                          <a:pPr algn="ctr"/>
                          <a:r>
                            <a:rPr lang="en-US" sz="4000" b="0" i="0" dirty="0">
                              <a:solidFill>
                                <a:schemeClr val="accent4">
                                  <a:lumMod val="75000"/>
                                </a:schemeClr>
                              </a:solidFill>
                              <a:latin typeface="IBM Plex Sans Light" panose="020B0403050203000203" pitchFamily="34" charset="0"/>
                            </a:rPr>
                            <a:t>Recovery from noisy bitstrings</a:t>
                          </a:r>
                        </a:p>
                      </a:txBody>
                      <a:tcPr marL="182880" marR="182880" marT="91440" marB="91440"/>
                    </a:tc>
                    <a:tc>
                      <a:txBody>
                        <a:bodyPr/>
                        <a:lstStyle/>
                        <a:p>
                          <a:pPr algn="ctr"/>
                          <a:r>
                            <a:rPr lang="en-US" sz="4000" b="0" i="0" dirty="0">
                              <a:latin typeface="IBM Plex Sans Light" panose="020B0403050203000203" pitchFamily="34" charset="0"/>
                            </a:rPr>
                            <a:t>Configuration recovery </a:t>
                          </a:r>
                        </a:p>
                      </a:txBody>
                      <a:tcPr marL="182880" marR="182880" marT="91440" marB="91440"/>
                    </a:tc>
                    <a:tc>
                      <a:txBody>
                        <a:bodyPr/>
                        <a:lstStyle/>
                        <a:p>
                          <a:pPr algn="ctr"/>
                          <a:r>
                            <a:rPr lang="en-US" sz="4000" b="0" i="0">
                              <a:latin typeface="IBM Plex Sans Light" panose="020B0403050203000203" pitchFamily="34" charset="0"/>
                            </a:rPr>
                            <a:t>Configuration recovery</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28815934"/>
                      </a:ext>
                    </a:extLst>
                  </a:tr>
                  <a:tr h="2008569">
                    <a:tc>
                      <a:txBody>
                        <a:bodyPr/>
                        <a:lstStyle/>
                        <a:p>
                          <a:pPr algn="ctr"/>
                          <a:r>
                            <a:rPr lang="en-US" sz="4000" b="0" i="0" dirty="0">
                              <a:solidFill>
                                <a:schemeClr val="accent4">
                                  <a:lumMod val="75000"/>
                                </a:schemeClr>
                              </a:solidFill>
                              <a:latin typeface="IBM Plex Sans Light" panose="020B0403050203000203" pitchFamily="34" charset="0"/>
                            </a:rPr>
                            <a:t>Current experiments</a:t>
                          </a:r>
                        </a:p>
                      </a:txBody>
                      <a:tcPr marL="182880" marR="182880" marT="91440" marB="91440"/>
                    </a:tc>
                    <a:tc>
                      <a:txBody>
                        <a:bodyPr/>
                        <a:lstStyle/>
                        <a:p>
                          <a:pPr algn="ctr"/>
                          <a:r>
                            <a:rPr lang="en-US" sz="4000" b="0" i="0" dirty="0">
                              <a:latin typeface="IBM Plex Sans Light" panose="020B0403050203000203" pitchFamily="34" charset="0"/>
                            </a:rPr>
                            <a:t>Chemistry </a:t>
                          </a:r>
                        </a:p>
                      </a:txBody>
                      <a:tcPr marL="182880" marR="182880" marT="91440" marB="91440"/>
                    </a:tc>
                    <a:tc>
                      <a:txBody>
                        <a:bodyPr/>
                        <a:lstStyle/>
                        <a:p>
                          <a:pPr algn="ctr"/>
                          <a:r>
                            <a:rPr lang="en-US" sz="4000" b="0" i="0">
                              <a:latin typeface="IBM Plex Sans Light" panose="020B0403050203000203" pitchFamily="34" charset="0"/>
                            </a:rPr>
                            <a:t>Single-impurity Anderson model </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48594860"/>
                      </a:ext>
                    </a:extLst>
                  </a:tr>
                  <a:tr h="1526513">
                    <a:tc>
                      <a:txBody>
                        <a:bodyPr/>
                        <a:lstStyle/>
                        <a:p>
                          <a:pPr algn="ctr"/>
                          <a:r>
                            <a:rPr lang="en-US" sz="4000" b="0" i="0" dirty="0">
                              <a:solidFill>
                                <a:schemeClr val="accent4">
                                  <a:lumMod val="75000"/>
                                </a:schemeClr>
                              </a:solidFill>
                              <a:latin typeface="IBM Plex Sans Light" panose="020B0403050203000203" pitchFamily="34" charset="0"/>
                            </a:rPr>
                            <a:t>Convergence proof</a:t>
                          </a:r>
                        </a:p>
                      </a:txBody>
                      <a:tcPr marL="182880" marR="182880" marT="91440" marB="91440"/>
                    </a:tc>
                    <a:tc>
                      <a:txBody>
                        <a:bodyPr/>
                        <a:lstStyle/>
                        <a:p>
                          <a:pPr algn="ctr"/>
                          <a:r>
                            <a:rPr lang="en-US" sz="4000" b="0" i="0" dirty="0">
                              <a:latin typeface="IBM Plex Sans Light" panose="020B0403050203000203" pitchFamily="34" charset="0"/>
                            </a:rPr>
                            <a:t>NO</a:t>
                          </a:r>
                        </a:p>
                      </a:txBody>
                      <a:tcPr marL="182880" marR="182880" marT="91440" marB="91440"/>
                    </a:tc>
                    <a:tc>
                      <a:txBody>
                        <a:bodyPr/>
                        <a:lstStyle/>
                        <a:p>
                          <a:pPr algn="ctr"/>
                          <a:r>
                            <a:rPr lang="en-US" sz="4000" b="0" i="0">
                              <a:latin typeface="IBM Plex Sans Light" panose="020B0403050203000203" pitchFamily="34" charset="0"/>
                            </a:rPr>
                            <a:t>YES, with the sparsity assumption </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016568895"/>
                      </a:ext>
                    </a:extLst>
                  </a:tr>
                  <a:tr h="1044456">
                    <a:tc>
                      <a:txBody>
                        <a:bodyPr/>
                        <a:lstStyle/>
                        <a:p>
                          <a:pPr algn="ctr"/>
                          <a:r>
                            <a:rPr lang="en-US" sz="4000" b="0" i="0" dirty="0">
                              <a:solidFill>
                                <a:schemeClr val="accent4">
                                  <a:lumMod val="75000"/>
                                </a:schemeClr>
                              </a:solidFill>
                              <a:latin typeface="IBM Plex Sans Light" panose="020B0403050203000203" pitchFamily="34" charset="0"/>
                            </a:rPr>
                            <a:t>Good use cases</a:t>
                          </a:r>
                        </a:p>
                      </a:txBody>
                      <a:tcPr marL="182880" marR="182880" marT="91440" marB="91440"/>
                    </a:tc>
                    <a:tc>
                      <a:txBody>
                        <a:bodyPr/>
                        <a:lstStyle/>
                        <a:p>
                          <a:pPr algn="ctr"/>
                          <a:r>
                            <a:rPr lang="en-US" sz="4000" b="0" i="0" dirty="0">
                              <a:latin typeface="IBM Plex Sans Light" panose="020B0403050203000203" pitchFamily="34" charset="0"/>
                            </a:rPr>
                            <a:t>Chemistry</a:t>
                          </a:r>
                        </a:p>
                      </a:txBody>
                      <a:tcPr marL="182880" marR="182880" marT="91440" marB="91440"/>
                    </a:tc>
                    <a:tc>
                      <a:txBody>
                        <a:bodyPr/>
                        <a:lstStyle/>
                        <a:p>
                          <a:pPr algn="ctr"/>
                          <a:r>
                            <a:rPr lang="en-US" sz="4000" b="0" i="0" dirty="0">
                              <a:latin typeface="IBM Plex Sans Light" panose="020B0403050203000203" pitchFamily="34" charset="0"/>
                            </a:rPr>
                            <a:t>Lattice models</a:t>
                          </a:r>
                        </a:p>
                      </a:txBody>
                      <a:tcPr marL="182880" marR="182880" marT="91440" marB="91440"/>
                    </a:tc>
                    <a:extLst>
                      <a:ext uri="{0D108BD9-81ED-4DB2-BD59-A6C34878D82A}">
                        <a16:rowId xmlns:a16="http://schemas.microsoft.com/office/drawing/2014/main" val="4148317476"/>
                      </a:ext>
                    </a:extLst>
                  </a:tr>
                </a:tbl>
              </a:graphicData>
            </a:graphic>
          </p:graphicFrame>
        </mc:Fallback>
      </mc:AlternateContent>
    </p:spTree>
    <p:extLst>
      <p:ext uri="{BB962C8B-B14F-4D97-AF65-F5344CB8AC3E}">
        <p14:creationId xmlns:p14="http://schemas.microsoft.com/office/powerpoint/2010/main" val="1182330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79B3E-ED74-BF3C-9953-7EE2CA293806}"/>
            </a:ext>
          </a:extLst>
        </p:cNvPr>
        <p:cNvGrpSpPr/>
        <p:nvPr/>
      </p:nvGrpSpPr>
      <p:grpSpPr>
        <a:xfrm>
          <a:off x="0" y="0"/>
          <a:ext cx="0" cy="0"/>
          <a:chOff x="0" y="0"/>
          <a:chExt cx="0" cy="0"/>
        </a:xfrm>
      </p:grpSpPr>
      <p:sp>
        <p:nvSpPr>
          <p:cNvPr id="740" name="Title 1">
            <a:extLst>
              <a:ext uri="{FF2B5EF4-FFF2-40B4-BE49-F238E27FC236}">
                <a16:creationId xmlns:a16="http://schemas.microsoft.com/office/drawing/2014/main" id="{B9E9CDA9-FB70-7E26-6C37-CCC98FDE8BFC}"/>
              </a:ext>
            </a:extLst>
          </p:cNvPr>
          <p:cNvSpPr txBox="1">
            <a:spLocks/>
          </p:cNvSpPr>
          <p:nvPr/>
        </p:nvSpPr>
        <p:spPr>
          <a:xfrm>
            <a:off x="349059" y="384048"/>
            <a:ext cx="23268344" cy="1117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80000"/>
              </a:lnSpc>
              <a:spcBef>
                <a:spcPts val="0"/>
              </a:spcBef>
              <a:spcAft>
                <a:spcPts val="0"/>
              </a:spcAft>
              <a:buClrTx/>
              <a:buSzTx/>
              <a:buFontTx/>
              <a:buNone/>
              <a:tabLst/>
              <a:defRPr sz="54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marL="0" marR="0" lvl="0" indent="0" algn="l" defTabSz="4876676" rtl="0" eaLnBrk="1" fontAlgn="auto" latinLnBrk="0" hangingPunct="1">
              <a:lnSpc>
                <a:spcPct val="80000"/>
              </a:lnSpc>
              <a:spcBef>
                <a:spcPts val="0"/>
              </a:spcBef>
              <a:spcAft>
                <a:spcPts val="0"/>
              </a:spcAft>
              <a:buClrTx/>
              <a:buSzTx/>
              <a:buFontTx/>
              <a:buNone/>
              <a:tabLst/>
              <a:defRPr/>
            </a:pPr>
            <a:r>
              <a:rPr kumimoji="0" lang="en-US" sz="8000" b="0" i="0" u="none" strike="noStrike" kern="1200" cap="none" spc="-340" normalizeH="0" baseline="0" noProof="0" dirty="0">
                <a:ln>
                  <a:noFill/>
                </a:ln>
                <a:solidFill>
                  <a:srgbClr val="A56EFF"/>
                </a:solidFill>
                <a:effectLst/>
                <a:uLnTx/>
                <a:uFillTx/>
                <a:latin typeface="IBM Plex Sans Light" panose="020B0403050203000203" pitchFamily="34" charset="0"/>
                <a:ea typeface="+mn-ea"/>
                <a:cs typeface="+mn-cs"/>
                <a:sym typeface="Helvetica Neue"/>
              </a:rPr>
              <a:t>How do we choose the quantum circuits?</a:t>
            </a:r>
          </a:p>
        </p:txBody>
      </p:sp>
      <p:sp>
        <p:nvSpPr>
          <p:cNvPr id="3" name="TextBox 2">
            <a:extLst>
              <a:ext uri="{FF2B5EF4-FFF2-40B4-BE49-F238E27FC236}">
                <a16:creationId xmlns:a16="http://schemas.microsoft.com/office/drawing/2014/main" id="{3E10F044-9E13-C948-4B97-05F03122F0B1}"/>
              </a:ext>
            </a:extLst>
          </p:cNvPr>
          <p:cNvSpPr txBox="1"/>
          <p:nvPr/>
        </p:nvSpPr>
        <p:spPr>
          <a:xfrm>
            <a:off x="315396" y="12754148"/>
            <a:ext cx="9234274" cy="630942"/>
          </a:xfrm>
          <a:prstGeom prst="rect">
            <a:avLst/>
          </a:prstGeom>
          <a:noFill/>
        </p:spPr>
        <p:txBody>
          <a:bodyPr wrap="square">
            <a:spAutoFit/>
          </a:bodyPr>
          <a:lstStyle/>
          <a:p>
            <a:pPr marL="0" marR="0" lvl="2" indent="0" algn="l" defTabSz="2437850" rtl="0" eaLnBrk="1" fontAlgn="base" latinLnBrk="0" hangingPunct="1">
              <a:lnSpc>
                <a:spcPct val="100000"/>
              </a:lnSpc>
              <a:spcBef>
                <a:spcPts val="2932"/>
              </a:spcBef>
              <a:spcAft>
                <a:spcPct val="0"/>
              </a:spcAft>
              <a:buClr>
                <a:srgbClr val="6D6E70"/>
              </a:buClr>
              <a:buSzPct val="90000"/>
              <a:buFontTx/>
              <a:buNone/>
              <a:tabLst/>
              <a:defRPr sz="2800">
                <a:solidFill>
                  <a:srgbClr val="000000"/>
                </a:solidFill>
                <a:latin typeface="IBM Plex Sans"/>
                <a:ea typeface="IBM Plex Sans"/>
                <a:cs typeface="IBM Plex Sans"/>
                <a:sym typeface="IBM Plex Sans"/>
              </a:defRPr>
            </a:pPr>
            <a:r>
              <a:rPr kumimoji="0" lang="en-US" sz="3500" b="0" i="0" u="none" strike="noStrike" kern="0" cap="none" spc="0" normalizeH="0" baseline="0" noProof="0" dirty="0">
                <a:ln>
                  <a:noFill/>
                </a:ln>
                <a:solidFill>
                  <a:srgbClr val="161616"/>
                </a:solidFill>
                <a:effectLst/>
                <a:uLnTx/>
                <a:uFillTx/>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kumimoji="0" lang="en-US" sz="3500" b="1" i="0" u="none" strike="noStrike" kern="0" cap="none" spc="0" normalizeH="0" baseline="0" noProof="0" dirty="0">
                <a:ln>
                  <a:noFill/>
                </a:ln>
                <a:solidFill>
                  <a:srgbClr val="161616"/>
                </a:solidFill>
                <a:effectLst/>
                <a:uLnTx/>
                <a:uFillTx/>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7" name="Rectangle 6">
            <a:extLst>
              <a:ext uri="{FF2B5EF4-FFF2-40B4-BE49-F238E27FC236}">
                <a16:creationId xmlns:a16="http://schemas.microsoft.com/office/drawing/2014/main" id="{304CCEF2-ABBA-DBC0-C572-FC7D76D55B1C}"/>
              </a:ext>
            </a:extLst>
          </p:cNvPr>
          <p:cNvSpPr/>
          <p:nvPr/>
        </p:nvSpPr>
        <p:spPr bwMode="auto">
          <a:xfrm>
            <a:off x="9388685" y="1950775"/>
            <a:ext cx="9234272" cy="10146134"/>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lvl="0" indent="0" algn="l" defTabSz="18288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6" name="Rectangle 25">
            <a:extLst>
              <a:ext uri="{FF2B5EF4-FFF2-40B4-BE49-F238E27FC236}">
                <a16:creationId xmlns:a16="http://schemas.microsoft.com/office/drawing/2014/main" id="{FF871846-6ED2-CFA0-9577-47B3D26713D5}"/>
              </a:ext>
            </a:extLst>
          </p:cNvPr>
          <p:cNvSpPr/>
          <p:nvPr/>
        </p:nvSpPr>
        <p:spPr bwMode="auto">
          <a:xfrm>
            <a:off x="218349" y="1950776"/>
            <a:ext cx="9234272" cy="10146136"/>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lvl="0" indent="0" algn="l" defTabSz="18288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5" name="TextBox 4">
            <a:extLst>
              <a:ext uri="{FF2B5EF4-FFF2-40B4-BE49-F238E27FC236}">
                <a16:creationId xmlns:a16="http://schemas.microsoft.com/office/drawing/2014/main" id="{ED6ED162-DA4E-7AB3-0216-4312898E971A}"/>
              </a:ext>
            </a:extLst>
          </p:cNvPr>
          <p:cNvSpPr txBox="1"/>
          <p:nvPr/>
        </p:nvSpPr>
        <p:spPr>
          <a:xfrm>
            <a:off x="11587950" y="9530099"/>
            <a:ext cx="4719054"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80" tIns="91440" rIns="182880" bIns="91440" anchor="t">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E97132">
                    <a:lumMod val="75000"/>
                  </a:srgbClr>
                </a:solidFill>
                <a:effectLst/>
                <a:uLnTx/>
                <a:uFillTx/>
                <a:latin typeface="IBM Plex Sans Light" panose="020B0403050203000203" pitchFamily="34" charset="0"/>
                <a:ea typeface="IBM Plex Sans" charset="0"/>
                <a:cs typeface="IBM Plex Sans" charset="0"/>
              </a:rPr>
              <a:t>arXiv:2501.09702</a:t>
            </a:r>
          </a:p>
        </p:txBody>
      </p:sp>
      <p:sp>
        <p:nvSpPr>
          <p:cNvPr id="29" name="TextBox 28">
            <a:extLst>
              <a:ext uri="{FF2B5EF4-FFF2-40B4-BE49-F238E27FC236}">
                <a16:creationId xmlns:a16="http://schemas.microsoft.com/office/drawing/2014/main" id="{1E8255C5-8AAF-E851-58FD-6CDA1825BC75}"/>
              </a:ext>
            </a:extLst>
          </p:cNvPr>
          <p:cNvSpPr txBox="1"/>
          <p:nvPr/>
        </p:nvSpPr>
        <p:spPr>
          <a:xfrm>
            <a:off x="275502" y="1967334"/>
            <a:ext cx="9045450" cy="5334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A56EFF"/>
                </a:solidFill>
                <a:effectLst/>
                <a:uLnTx/>
                <a:uFillTx/>
                <a:latin typeface="IBM Plex Sans Light" panose="020B0403050203000203" pitchFamily="34" charset="0"/>
                <a:ea typeface="+mn-ea"/>
                <a:cs typeface="+mn-cs"/>
              </a:rPr>
              <a:t>Heuristic</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A56EFF"/>
              </a:solidFill>
              <a:effectLst/>
              <a:uLnTx/>
              <a:uFillTx/>
              <a:latin typeface="IBM Plex Sans Light" panose="020B0403050203000203" pitchFamily="34" charset="0"/>
              <a:ea typeface="+mn-ea"/>
              <a:cs typeface="+mn-cs"/>
            </a:endParaRP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rPr>
              <a:t>Physically-inspired </a:t>
            </a:r>
            <a:r>
              <a:rPr kumimoji="0" lang="en-US" sz="4000" b="0" i="0" u="none" strike="noStrike" kern="1200" cap="none" spc="0" normalizeH="0" baseline="0" noProof="0" dirty="0" err="1">
                <a:ln>
                  <a:noFill/>
                </a:ln>
                <a:solidFill>
                  <a:prstClr val="black"/>
                </a:solidFill>
                <a:effectLst/>
                <a:uLnTx/>
                <a:uFillTx/>
                <a:latin typeface="IBM Plex Sans Light" panose="020B0403050203000203" pitchFamily="34" charset="0"/>
                <a:ea typeface="+mn-ea"/>
                <a:cs typeface="+mn-cs"/>
              </a:rPr>
              <a:t>ansatze</a:t>
            </a:r>
            <a:r>
              <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rPr>
              <a:t> (Local Unitary Cluster Jastrow)</a:t>
            </a: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endParaRP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rPr>
              <a:t>Can either be optimized or initialized from approximate classical electronic structure methods</a:t>
            </a:r>
          </a:p>
        </p:txBody>
      </p:sp>
      <p:sp>
        <p:nvSpPr>
          <p:cNvPr id="30" name="TextBox 29">
            <a:extLst>
              <a:ext uri="{FF2B5EF4-FFF2-40B4-BE49-F238E27FC236}">
                <a16:creationId xmlns:a16="http://schemas.microsoft.com/office/drawing/2014/main" id="{D30D087C-1C90-B0FD-B9DA-682E579B8724}"/>
              </a:ext>
            </a:extLst>
          </p:cNvPr>
          <p:cNvSpPr txBox="1"/>
          <p:nvPr/>
        </p:nvSpPr>
        <p:spPr>
          <a:xfrm>
            <a:off x="9541638" y="1976033"/>
            <a:ext cx="9045450" cy="5334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A56EFF"/>
                </a:solidFill>
                <a:effectLst/>
                <a:uLnTx/>
                <a:uFillTx/>
                <a:latin typeface="IBM Plex Sans Light" panose="020B0403050203000203" pitchFamily="34" charset="0"/>
                <a:ea typeface="+mn-ea"/>
                <a:cs typeface="+mn-cs"/>
              </a:rPr>
              <a:t>With convergence guarantees</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A56EFF"/>
              </a:solidFill>
              <a:effectLst/>
              <a:uLnTx/>
              <a:uFillTx/>
              <a:latin typeface="IBM Plex Sans Light" panose="020B0403050203000203" pitchFamily="34" charset="0"/>
              <a:ea typeface="+mn-ea"/>
              <a:cs typeface="+mn-cs"/>
            </a:endParaRP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rPr>
              <a:t>Sample from the members of a Krylov basis</a:t>
            </a: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endParaRP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rPr>
              <a:t>Time-evolution circuits may be hardware friendly and are a Krylov basis</a:t>
            </a:r>
          </a:p>
        </p:txBody>
      </p:sp>
      <p:sp>
        <p:nvSpPr>
          <p:cNvPr id="31" name="Title 1">
            <a:extLst>
              <a:ext uri="{FF2B5EF4-FFF2-40B4-BE49-F238E27FC236}">
                <a16:creationId xmlns:a16="http://schemas.microsoft.com/office/drawing/2014/main" id="{42D914B6-DB2F-4C0C-A643-8B6A8F1E3254}"/>
              </a:ext>
            </a:extLst>
          </p:cNvPr>
          <p:cNvSpPr txBox="1">
            <a:spLocks/>
          </p:cNvSpPr>
          <p:nvPr/>
        </p:nvSpPr>
        <p:spPr>
          <a:xfrm>
            <a:off x="3756319" y="10806565"/>
            <a:ext cx="2429248" cy="134885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8800" b="0" i="0" u="none" strike="noStrike" kern="1200" cap="none" spc="0" normalizeH="0" baseline="0" noProof="0" dirty="0">
                <a:ln>
                  <a:noFill/>
                </a:ln>
                <a:solidFill>
                  <a:prstClr val="black"/>
                </a:solidFill>
                <a:effectLst/>
                <a:uLnTx/>
                <a:uFillTx/>
                <a:latin typeface="IBM Plex Sans Light"/>
                <a:ea typeface="+mj-ea"/>
                <a:cs typeface="+mj-cs"/>
              </a:rPr>
              <a:t>SQD</a:t>
            </a:r>
            <a:endParaRPr kumimoji="0" lang="en-US" sz="8800" b="0" i="0" u="none" strike="noStrike" kern="1200" cap="none" spc="0" normalizeH="0" baseline="0" noProof="0" dirty="0">
              <a:ln>
                <a:noFill/>
              </a:ln>
              <a:solidFill>
                <a:prstClr val="black"/>
              </a:solidFill>
              <a:effectLst/>
              <a:uLnTx/>
              <a:uFillTx/>
              <a:latin typeface="Aptos Display" panose="02110004020202020204"/>
              <a:ea typeface="+mj-ea"/>
              <a:cs typeface="+mj-cs"/>
            </a:endParaRPr>
          </a:p>
        </p:txBody>
      </p:sp>
      <p:sp>
        <p:nvSpPr>
          <p:cNvPr id="32" name="Title 1">
            <a:extLst>
              <a:ext uri="{FF2B5EF4-FFF2-40B4-BE49-F238E27FC236}">
                <a16:creationId xmlns:a16="http://schemas.microsoft.com/office/drawing/2014/main" id="{8A57BFAA-5404-7B48-7AA8-6C7E56B32BA5}"/>
              </a:ext>
            </a:extLst>
          </p:cNvPr>
          <p:cNvSpPr txBox="1">
            <a:spLocks/>
          </p:cNvSpPr>
          <p:nvPr/>
        </p:nvSpPr>
        <p:spPr>
          <a:xfrm>
            <a:off x="12522753" y="10786323"/>
            <a:ext cx="3038036" cy="134885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8800" b="0" i="0" u="none" strike="noStrike" kern="1200" cap="none" spc="0" normalizeH="0" baseline="0" noProof="0" dirty="0">
                <a:ln>
                  <a:noFill/>
                </a:ln>
                <a:solidFill>
                  <a:prstClr val="black"/>
                </a:solidFill>
                <a:effectLst/>
                <a:uLnTx/>
                <a:uFillTx/>
                <a:latin typeface="IBM Plex Sans Light"/>
                <a:ea typeface="+mj-ea"/>
                <a:cs typeface="+mj-cs"/>
              </a:rPr>
              <a:t>SKQD</a:t>
            </a:r>
            <a:endParaRPr kumimoji="0" lang="en-US" sz="8800" b="0" i="0" u="none" strike="noStrike" kern="1200" cap="none" spc="0" normalizeH="0" baseline="0" noProof="0" dirty="0">
              <a:ln>
                <a:noFill/>
              </a:ln>
              <a:solidFill>
                <a:prstClr val="black"/>
              </a:solidFill>
              <a:effectLst/>
              <a:uLnTx/>
              <a:uFillTx/>
              <a:latin typeface="Aptos Display" panose="02110004020202020204"/>
              <a:ea typeface="+mj-ea"/>
              <a:cs typeface="+mj-cs"/>
            </a:endParaRPr>
          </a:p>
        </p:txBody>
      </p:sp>
      <p:sp>
        <p:nvSpPr>
          <p:cNvPr id="4" name="TextBox 3">
            <a:extLst>
              <a:ext uri="{FF2B5EF4-FFF2-40B4-BE49-F238E27FC236}">
                <a16:creationId xmlns:a16="http://schemas.microsoft.com/office/drawing/2014/main" id="{EEA017A5-4113-3AC1-C30D-94CBB006FBCD}"/>
              </a:ext>
            </a:extLst>
          </p:cNvPr>
          <p:cNvSpPr txBox="1"/>
          <p:nvPr/>
        </p:nvSpPr>
        <p:spPr>
          <a:xfrm>
            <a:off x="769152" y="7917956"/>
            <a:ext cx="8000998"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80" tIns="91440" rIns="182880" bIns="91440" anchor="t">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E97132">
                    <a:lumMod val="75000"/>
                  </a:srgbClr>
                </a:solidFill>
                <a:effectLst/>
                <a:uLnTx/>
                <a:uFillTx/>
                <a:latin typeface="IBM Plex Sans Light" panose="020B0403050203000203" pitchFamily="34" charset="0"/>
                <a:ea typeface="IBM Plex Sans" charset="0"/>
                <a:cs typeface="IBM Plex Sans" charset="0"/>
              </a:rPr>
              <a:t>Science Advances 11 (25), eadu9991 (2025) </a:t>
            </a:r>
            <a:endParaRPr kumimoji="0" lang="en-US" sz="3000" b="0" i="0" u="none" strike="noStrike" kern="1200" cap="none" spc="0" normalizeH="0" baseline="0" noProof="0" dirty="0">
              <a:ln>
                <a:noFill/>
              </a:ln>
              <a:solidFill>
                <a:srgbClr val="E97132">
                  <a:lumMod val="75000"/>
                </a:srgbClr>
              </a:solidFill>
              <a:effectLst/>
              <a:uLnTx/>
              <a:uFillTx/>
              <a:latin typeface="IBM Plex Sans Light" panose="020B0403050203000203" pitchFamily="34" charset="0"/>
              <a:ea typeface="+mn-ea"/>
              <a:cs typeface="+mn-cs"/>
            </a:endParaRPr>
          </a:p>
        </p:txBody>
      </p:sp>
    </p:spTree>
    <p:extLst>
      <p:ext uri="{BB962C8B-B14F-4D97-AF65-F5344CB8AC3E}">
        <p14:creationId xmlns:p14="http://schemas.microsoft.com/office/powerpoint/2010/main" val="2908574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10250-4682-984D-3B4A-7EB74BA82B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3A841-4C70-F905-B6F6-2387CBE8BC1F}"/>
              </a:ext>
            </a:extLst>
          </p:cNvPr>
          <p:cNvSpPr>
            <a:spLocks noGrp="1"/>
          </p:cNvSpPr>
          <p:nvPr>
            <p:ph type="title"/>
          </p:nvPr>
        </p:nvSpPr>
        <p:spPr>
          <a:xfrm>
            <a:off x="574676" y="384048"/>
            <a:ext cx="12958444" cy="8191500"/>
          </a:xfrm>
        </p:spPr>
        <p:txBody>
          <a:bodyPr/>
          <a:lstStyle/>
          <a:p>
            <a:pPr>
              <a:lnSpc>
                <a:spcPct val="114000"/>
              </a:lnSpc>
              <a:spcAft>
                <a:spcPts val="2000"/>
              </a:spcAft>
            </a:pPr>
            <a:r>
              <a:rPr lang="en-US" sz="9600" dirty="0">
                <a:solidFill>
                  <a:schemeClr val="tx1"/>
                </a:solidFill>
                <a:latin typeface="IBM Plex Sans Light" panose="020B0403050203000203" pitchFamily="34" charset="0"/>
              </a:rPr>
              <a:t>Code demonstration for a </a:t>
            </a:r>
            <a:r>
              <a:rPr lang="en-US" sz="9600" dirty="0">
                <a:solidFill>
                  <a:schemeClr val="accent2"/>
                </a:solidFill>
                <a:latin typeface="IBM Plex Sans Light" panose="020B0403050203000203" pitchFamily="34" charset="0"/>
              </a:rPr>
              <a:t>physics application</a:t>
            </a:r>
            <a:r>
              <a:rPr lang="en-US" sz="9600" dirty="0">
                <a:solidFill>
                  <a:schemeClr val="tx1"/>
                </a:solidFill>
                <a:latin typeface="IBM Plex Sans Light" panose="020B0403050203000203" pitchFamily="34" charset="0"/>
              </a:rPr>
              <a:t>: </a:t>
            </a:r>
            <a:br>
              <a:rPr lang="en-US" sz="9600" dirty="0">
                <a:solidFill>
                  <a:schemeClr val="tx1"/>
                </a:solidFill>
                <a:latin typeface="IBM Plex Sans Light" panose="020B0403050203000203" pitchFamily="34" charset="0"/>
              </a:rPr>
            </a:br>
            <a:r>
              <a:rPr lang="en-US" sz="9600" dirty="0">
                <a:solidFill>
                  <a:schemeClr val="tx1"/>
                </a:solidFill>
                <a:latin typeface="IBM Plex Sans Light" panose="020B0403050203000203" pitchFamily="34" charset="0"/>
              </a:rPr>
              <a:t>Anderson impurity model</a:t>
            </a:r>
          </a:p>
        </p:txBody>
      </p:sp>
      <p:sp>
        <p:nvSpPr>
          <p:cNvPr id="3" name="Footer Placeholder 2">
            <a:extLst>
              <a:ext uri="{FF2B5EF4-FFF2-40B4-BE49-F238E27FC236}">
                <a16:creationId xmlns:a16="http://schemas.microsoft.com/office/drawing/2014/main" id="{69D0C4C9-626D-EC2D-2F6C-49A5B91658AC}"/>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8" name="Slide Number Placeholder">
            <a:extLst>
              <a:ext uri="{FF2B5EF4-FFF2-40B4-BE49-F238E27FC236}">
                <a16:creationId xmlns:a16="http://schemas.microsoft.com/office/drawing/2014/main" id="{426B15F2-B2B5-E91C-43CF-E89CB692EC02}"/>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35</a:t>
            </a:fld>
            <a:endParaRPr lang="en-US" dirty="0"/>
          </a:p>
        </p:txBody>
      </p:sp>
      <p:sp>
        <p:nvSpPr>
          <p:cNvPr id="4" name="TextBox 3">
            <a:extLst>
              <a:ext uri="{FF2B5EF4-FFF2-40B4-BE49-F238E27FC236}">
                <a16:creationId xmlns:a16="http://schemas.microsoft.com/office/drawing/2014/main" id="{79FD6837-528A-4668-F217-389DDB002B06}"/>
              </a:ext>
            </a:extLst>
          </p:cNvPr>
          <p:cNvSpPr txBox="1"/>
          <p:nvPr/>
        </p:nvSpPr>
        <p:spPr>
          <a:xfrm>
            <a:off x="14301216" y="9705784"/>
            <a:ext cx="9240376" cy="1276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8400">
              <a:spcBef>
                <a:spcPts val="2900"/>
              </a:spcBef>
              <a:buSzPct val="100000"/>
            </a:pPr>
            <a:r>
              <a:rPr lang="en-US" sz="4800" b="1" kern="0" dirty="0">
                <a:solidFill>
                  <a:schemeClr val="accent2"/>
                </a:solidFill>
                <a:latin typeface="IBM Plex Sans" panose="020B0503050203000203" pitchFamily="34" charset="0"/>
                <a:ea typeface="+mj-ea"/>
                <a:cs typeface="+mj-cs"/>
                <a:sym typeface="IBM Plex Sans Light"/>
              </a:rPr>
              <a:t>ibm.biz/sqd-tutorial-physics</a:t>
            </a:r>
          </a:p>
        </p:txBody>
      </p:sp>
      <p:pic>
        <p:nvPicPr>
          <p:cNvPr id="3074" name="Picture 2">
            <a:extLst>
              <a:ext uri="{FF2B5EF4-FFF2-40B4-BE49-F238E27FC236}">
                <a16:creationId xmlns:a16="http://schemas.microsoft.com/office/drawing/2014/main" id="{178A48B5-3E08-E394-7DFB-819C86A80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7892" y="1335818"/>
            <a:ext cx="8097456" cy="809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355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6C5EE-8052-6C66-7838-49182F011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9E3CA-D7B2-050C-BB97-DC7AE2AB9ED6}"/>
              </a:ext>
            </a:extLst>
          </p:cNvPr>
          <p:cNvSpPr>
            <a:spLocks noGrp="1"/>
          </p:cNvSpPr>
          <p:nvPr>
            <p:ph type="title"/>
          </p:nvPr>
        </p:nvSpPr>
        <p:spPr>
          <a:xfrm>
            <a:off x="1677987" y="238578"/>
            <a:ext cx="21031200" cy="1601220"/>
          </a:xfrm>
        </p:spPr>
        <p:txBody>
          <a:bodyPr>
            <a:normAutofit/>
          </a:bodyPr>
          <a:lstStyle/>
          <a:p>
            <a:r>
              <a:rPr lang="en-US" dirty="0">
                <a:solidFill>
                  <a:srgbClr val="A56EFF"/>
                </a:solidFill>
                <a:latin typeface="IBM Plex Sans Light" panose="020B0403050203000203" pitchFamily="34" charset="0"/>
              </a:rPr>
              <a:t>Prior algorithms in </a:t>
            </a:r>
            <a:r>
              <a:rPr lang="en-US" b="1" dirty="0">
                <a:solidFill>
                  <a:srgbClr val="A56EFF"/>
                </a:solidFill>
                <a:latin typeface="IBM Plex Sans" panose="020B0503050203000203" pitchFamily="34" charset="0"/>
              </a:rPr>
              <a:t>fault-tolerant</a:t>
            </a:r>
            <a:r>
              <a:rPr lang="en-US" dirty="0">
                <a:solidFill>
                  <a:srgbClr val="A56EFF"/>
                </a:solidFill>
                <a:latin typeface="IBM Plex Sans Light" panose="020B0403050203000203" pitchFamily="34" charset="0"/>
              </a:rPr>
              <a:t> era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55C449-12D4-2FC4-8782-B6C27578A510}"/>
                  </a:ext>
                </a:extLst>
              </p:cNvPr>
              <p:cNvSpPr txBox="1"/>
              <p:nvPr/>
            </p:nvSpPr>
            <p:spPr>
              <a:xfrm>
                <a:off x="12919899" y="3563488"/>
                <a:ext cx="10796128" cy="3046988"/>
              </a:xfrm>
              <a:prstGeom prst="rect">
                <a:avLst/>
              </a:prstGeom>
              <a:noFill/>
            </p:spPr>
            <p:txBody>
              <a:bodyPr wrap="square">
                <a:spAutoFit/>
              </a:bodyPr>
              <a:lstStyle/>
              <a:p>
                <a:pPr defTabSz="1828800">
                  <a:defRPr/>
                </a:pPr>
                <a:r>
                  <a:rPr lang="en-US" sz="4800" dirty="0">
                    <a:solidFill>
                      <a:srgbClr val="A56EFF"/>
                    </a:solidFill>
                    <a:highlight>
                      <a:srgbClr val="FFFFFF"/>
                    </a:highlight>
                    <a:latin typeface="IBM Plex Sans Light" panose="020B0403050203000203" pitchFamily="34" charset="0"/>
                    <a:sym typeface="Helvetica Neue"/>
                  </a:rPr>
                  <a:t>Quantum Phase Estimation (QPE)</a:t>
                </a:r>
              </a:p>
              <a:p>
                <a:pPr marL="685800" indent="-685800" defTabSz="1828800">
                  <a:buFont typeface="Arial" panose="020B0604020202020204" pitchFamily="34" charset="0"/>
                  <a:buChar char="•"/>
                  <a:defRPr/>
                </a:pPr>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Convergence guarantees when initial state has </a:t>
                </a:r>
                <a14:m>
                  <m:oMath xmlns:m="http://schemas.openxmlformats.org/officeDocument/2006/math">
                    <m:r>
                      <a:rPr lang="en-US" sz="4800" i="1" kern="0">
                        <a:solidFill>
                          <a:srgbClr val="A56EFF"/>
                        </a:solidFill>
                        <a:latin typeface="Cambria Math" panose="02040503050406030204" pitchFamily="18" charset="0"/>
                        <a:ea typeface="Aptos" panose="020B0004020202020204" pitchFamily="34" charset="0"/>
                        <a:cs typeface="Times New Roman" panose="02020603050405020304" pitchFamily="18" charset="0"/>
                        <a:sym typeface="Helvetica Neue"/>
                      </a:rPr>
                      <m:t>1/</m:t>
                    </m:r>
                    <m:r>
                      <m:rPr>
                        <m:sty m:val="p"/>
                      </m:rPr>
                      <a:rPr lang="en-US" sz="4800" i="1" kern="0">
                        <a:solidFill>
                          <a:srgbClr val="A56EFF"/>
                        </a:solidFill>
                        <a:latin typeface="Cambria Math" panose="02040503050406030204" pitchFamily="18" charset="0"/>
                        <a:ea typeface="Aptos" panose="020B0004020202020204" pitchFamily="34" charset="0"/>
                        <a:cs typeface="Times New Roman" panose="02020603050405020304" pitchFamily="18" charset="0"/>
                        <a:sym typeface="Helvetica Neue"/>
                      </a:rPr>
                      <m:t>poly</m:t>
                    </m:r>
                    <m:d>
                      <m:dPr>
                        <m:ctrlPr>
                          <a:rPr lang="en-US" sz="4800" i="1" kern="0">
                            <a:solidFill>
                              <a:srgbClr val="A56EFF"/>
                            </a:solidFill>
                            <a:latin typeface="Cambria Math" panose="02040503050406030204" pitchFamily="18" charset="0"/>
                            <a:ea typeface="Aptos" panose="020B0004020202020204" pitchFamily="34" charset="0"/>
                            <a:cs typeface="Times New Roman" panose="02020603050405020304" pitchFamily="18" charset="0"/>
                            <a:sym typeface="Helvetica Neue"/>
                          </a:rPr>
                        </m:ctrlPr>
                      </m:dPr>
                      <m:e>
                        <m:r>
                          <a:rPr lang="en-US" sz="4800" i="1" kern="0">
                            <a:solidFill>
                              <a:srgbClr val="A56EFF"/>
                            </a:solidFill>
                            <a:latin typeface="Cambria Math" panose="02040503050406030204" pitchFamily="18" charset="0"/>
                            <a:ea typeface="Aptos" panose="020B0004020202020204" pitchFamily="34" charset="0"/>
                            <a:cs typeface="Times New Roman" panose="02020603050405020304" pitchFamily="18" charset="0"/>
                            <a:sym typeface="Helvetica Neue"/>
                          </a:rPr>
                          <m:t>𝑛</m:t>
                        </m:r>
                      </m:e>
                    </m:d>
                  </m:oMath>
                </a14:m>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 overlap with the true ground state </a:t>
                </a:r>
              </a:p>
            </p:txBody>
          </p:sp>
        </mc:Choice>
        <mc:Fallback xmlns="">
          <p:sp>
            <p:nvSpPr>
              <p:cNvPr id="4" name="TextBox 3">
                <a:extLst>
                  <a:ext uri="{FF2B5EF4-FFF2-40B4-BE49-F238E27FC236}">
                    <a16:creationId xmlns:a16="http://schemas.microsoft.com/office/drawing/2014/main" id="{6755C449-12D4-2FC4-8782-B6C27578A510}"/>
                  </a:ext>
                </a:extLst>
              </p:cNvPr>
              <p:cNvSpPr txBox="1">
                <a:spLocks noRot="1" noChangeAspect="1" noMove="1" noResize="1" noEditPoints="1" noAdjustHandles="1" noChangeArrowheads="1" noChangeShapeType="1" noTextEdit="1"/>
              </p:cNvSpPr>
              <p:nvPr/>
            </p:nvSpPr>
            <p:spPr>
              <a:xfrm>
                <a:off x="12919899" y="3563488"/>
                <a:ext cx="10796128" cy="3046988"/>
              </a:xfrm>
              <a:prstGeom prst="rect">
                <a:avLst/>
              </a:prstGeom>
              <a:blipFill>
                <a:blip r:embed="rId3"/>
                <a:stretch>
                  <a:fillRect l="-2585" t="-4564" b="-9544"/>
                </a:stretch>
              </a:blipFill>
            </p:spPr>
            <p:txBody>
              <a:bodyPr/>
              <a:lstStyle/>
              <a:p>
                <a:r>
                  <a:rPr lang="en-US">
                    <a:noFill/>
                  </a:rPr>
                  <a:t> </a:t>
                </a:r>
              </a:p>
            </p:txBody>
          </p:sp>
        </mc:Fallback>
      </mc:AlternateContent>
      <p:pic>
        <p:nvPicPr>
          <p:cNvPr id="7" name="Picture 2" descr="undefined">
            <a:extLst>
              <a:ext uri="{FF2B5EF4-FFF2-40B4-BE49-F238E27FC236}">
                <a16:creationId xmlns:a16="http://schemas.microsoft.com/office/drawing/2014/main" id="{ECE8053F-F96A-49FD-0F03-B446CA561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7428" y="4931896"/>
            <a:ext cx="9329850" cy="38522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006C51A-DD6C-DD09-44B6-313E28B86206}"/>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 name="TextBox 2">
            <a:extLst>
              <a:ext uri="{FF2B5EF4-FFF2-40B4-BE49-F238E27FC236}">
                <a16:creationId xmlns:a16="http://schemas.microsoft.com/office/drawing/2014/main" id="{9E0D8C6C-64F8-AB67-BC79-4FB1A5A4AFD9}"/>
              </a:ext>
            </a:extLst>
          </p:cNvPr>
          <p:cNvSpPr txBox="1"/>
          <p:nvPr/>
        </p:nvSpPr>
        <p:spPr>
          <a:xfrm>
            <a:off x="12919899" y="7689861"/>
            <a:ext cx="10136560" cy="3046988"/>
          </a:xfrm>
          <a:prstGeom prst="rect">
            <a:avLst/>
          </a:prstGeom>
          <a:noFill/>
        </p:spPr>
        <p:txBody>
          <a:bodyPr wrap="square" rtlCol="0">
            <a:spAutoFit/>
          </a:bodyPr>
          <a:lstStyle/>
          <a:p>
            <a:pPr defTabSz="1828800">
              <a:defRPr/>
            </a:pPr>
            <a:r>
              <a:rPr lang="en-US" sz="4800" kern="0" dirty="0">
                <a:solidFill>
                  <a:srgbClr val="C00000"/>
                </a:solidFill>
                <a:latin typeface="IBM Plex Sans Light" panose="020B0403050203000203" pitchFamily="34" charset="0"/>
                <a:ea typeface="Aptos" panose="020B0004020202020204" pitchFamily="34" charset="0"/>
                <a:cs typeface="Times New Roman" panose="02020603050405020304" pitchFamily="18" charset="0"/>
                <a:sym typeface="Helvetica Neue"/>
              </a:rPr>
              <a:t>Key Challenges </a:t>
            </a:r>
          </a:p>
          <a:p>
            <a:pPr marL="685800" indent="-685800" defTabSz="1828800">
              <a:buFont typeface="Arial" panose="020B0604020202020204" pitchFamily="34" charset="0"/>
              <a:buChar char="•"/>
              <a:defRPr/>
            </a:pPr>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Requires deep quantum circuits and fault-tolerant quantum processors</a:t>
            </a:r>
          </a:p>
        </p:txBody>
      </p:sp>
    </p:spTree>
    <p:extLst>
      <p:ext uri="{BB962C8B-B14F-4D97-AF65-F5344CB8AC3E}">
        <p14:creationId xmlns:p14="http://schemas.microsoft.com/office/powerpoint/2010/main" val="2753631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B166B-28BC-6BBF-BBF9-477591299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A5976-029D-D7B3-DF86-AE7944FB9577}"/>
              </a:ext>
            </a:extLst>
          </p:cNvPr>
          <p:cNvSpPr>
            <a:spLocks noGrp="1"/>
          </p:cNvSpPr>
          <p:nvPr>
            <p:ph type="title"/>
          </p:nvPr>
        </p:nvSpPr>
        <p:spPr>
          <a:xfrm>
            <a:off x="1677987" y="238578"/>
            <a:ext cx="21031200" cy="1601220"/>
          </a:xfrm>
        </p:spPr>
        <p:txBody>
          <a:bodyPr>
            <a:normAutofit/>
          </a:bodyPr>
          <a:lstStyle/>
          <a:p>
            <a:r>
              <a:rPr lang="en-US" dirty="0">
                <a:solidFill>
                  <a:srgbClr val="A56EFF"/>
                </a:solidFill>
                <a:latin typeface="IBM Plex Sans Light" panose="020B0403050203000203" pitchFamily="34" charset="0"/>
              </a:rPr>
              <a:t>Prior algorithms in </a:t>
            </a:r>
            <a:r>
              <a:rPr lang="en-US" b="1" dirty="0">
                <a:solidFill>
                  <a:srgbClr val="A56EFF"/>
                </a:solidFill>
                <a:latin typeface="IBM Plex Sans" panose="020B0503050203000203" pitchFamily="34" charset="0"/>
              </a:rPr>
              <a:t>near term</a:t>
            </a:r>
          </a:p>
        </p:txBody>
      </p:sp>
      <p:pic>
        <p:nvPicPr>
          <p:cNvPr id="9" name="Picture 8">
            <a:extLst>
              <a:ext uri="{FF2B5EF4-FFF2-40B4-BE49-F238E27FC236}">
                <a16:creationId xmlns:a16="http://schemas.microsoft.com/office/drawing/2014/main" id="{09C23CA3-1B36-7A1F-04ED-818C7AEA5BB5}"/>
              </a:ext>
            </a:extLst>
          </p:cNvPr>
          <p:cNvPicPr>
            <a:picLocks noChangeAspect="1"/>
          </p:cNvPicPr>
          <p:nvPr/>
        </p:nvPicPr>
        <p:blipFill>
          <a:blip r:embed="rId3"/>
          <a:stretch>
            <a:fillRect/>
          </a:stretch>
        </p:blipFill>
        <p:spPr>
          <a:xfrm>
            <a:off x="3043597" y="4144709"/>
            <a:ext cx="7167716" cy="4055418"/>
          </a:xfrm>
          <a:prstGeom prst="rect">
            <a:avLst/>
          </a:prstGeom>
        </p:spPr>
      </p:pic>
      <p:sp>
        <p:nvSpPr>
          <p:cNvPr id="10" name="TextBox 9">
            <a:extLst>
              <a:ext uri="{FF2B5EF4-FFF2-40B4-BE49-F238E27FC236}">
                <a16:creationId xmlns:a16="http://schemas.microsoft.com/office/drawing/2014/main" id="{4E9C6367-1BA9-CB97-D256-F9B00B16992C}"/>
              </a:ext>
            </a:extLst>
          </p:cNvPr>
          <p:cNvSpPr txBox="1"/>
          <p:nvPr/>
        </p:nvSpPr>
        <p:spPr>
          <a:xfrm>
            <a:off x="12317533" y="3567347"/>
            <a:ext cx="10888828" cy="1569660"/>
          </a:xfrm>
          <a:prstGeom prst="rect">
            <a:avLst/>
          </a:prstGeom>
          <a:noFill/>
        </p:spPr>
        <p:txBody>
          <a:bodyPr wrap="square">
            <a:spAutoFit/>
          </a:bodyPr>
          <a:lstStyle/>
          <a:p>
            <a:pPr defTabSz="1828800">
              <a:defRPr/>
            </a:pPr>
            <a:r>
              <a:rPr lang="en-US" sz="4800" dirty="0">
                <a:solidFill>
                  <a:srgbClr val="A56EFF"/>
                </a:solidFill>
                <a:highlight>
                  <a:srgbClr val="FFFFFF"/>
                </a:highlight>
                <a:latin typeface="IBM Plex Sans Light" panose="020B0403050203000203" pitchFamily="34" charset="0"/>
                <a:sym typeface="Helvetica Neue"/>
              </a:rPr>
              <a:t>Variational Quantum Algorithms (VQA)</a:t>
            </a:r>
          </a:p>
          <a:p>
            <a:pPr marL="685800" indent="-685800" defTabSz="1828800">
              <a:buFont typeface="Arial" panose="020B0604020202020204" pitchFamily="34" charset="0"/>
              <a:buChar char="•"/>
              <a:defRPr/>
            </a:pPr>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May require shallow-depth circuits </a:t>
            </a:r>
          </a:p>
        </p:txBody>
      </p:sp>
      <p:sp>
        <p:nvSpPr>
          <p:cNvPr id="12" name="TextBox 11">
            <a:extLst>
              <a:ext uri="{FF2B5EF4-FFF2-40B4-BE49-F238E27FC236}">
                <a16:creationId xmlns:a16="http://schemas.microsoft.com/office/drawing/2014/main" id="{9B65FC35-1035-58EC-0FD9-DFEF36D8CC16}"/>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 name="TextBox 2">
            <a:extLst>
              <a:ext uri="{FF2B5EF4-FFF2-40B4-BE49-F238E27FC236}">
                <a16:creationId xmlns:a16="http://schemas.microsoft.com/office/drawing/2014/main" id="{4B4A99C2-0562-2345-CA02-79A753AC9836}"/>
              </a:ext>
            </a:extLst>
          </p:cNvPr>
          <p:cNvSpPr txBox="1"/>
          <p:nvPr/>
        </p:nvSpPr>
        <p:spPr>
          <a:xfrm>
            <a:off x="12373152" y="6453291"/>
            <a:ext cx="11386002" cy="3785652"/>
          </a:xfrm>
          <a:prstGeom prst="rect">
            <a:avLst/>
          </a:prstGeom>
          <a:noFill/>
        </p:spPr>
        <p:txBody>
          <a:bodyPr wrap="square" rtlCol="0">
            <a:spAutoFit/>
          </a:bodyPr>
          <a:lstStyle/>
          <a:p>
            <a:pPr defTabSz="1828800">
              <a:defRPr/>
            </a:pPr>
            <a:r>
              <a:rPr lang="en-US" sz="4800" kern="0" dirty="0">
                <a:solidFill>
                  <a:srgbClr val="C00000"/>
                </a:solidFill>
                <a:latin typeface="IBM Plex Sans Light" panose="020B0403050203000203" pitchFamily="34" charset="0"/>
                <a:ea typeface="Aptos" panose="020B0004020202020204" pitchFamily="34" charset="0"/>
                <a:cs typeface="Times New Roman" panose="02020603050405020304" pitchFamily="18" charset="0"/>
                <a:sym typeface="Helvetica Neue"/>
              </a:rPr>
              <a:t>Key challenges</a:t>
            </a:r>
          </a:p>
          <a:p>
            <a:pPr marL="685800" indent="-685800" defTabSz="1828800">
              <a:buFont typeface="Arial" panose="020B0604020202020204" pitchFamily="34" charset="0"/>
              <a:buChar char="•"/>
              <a:defRPr/>
            </a:pPr>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No convergence guarantees </a:t>
            </a:r>
          </a:p>
          <a:p>
            <a:pPr marL="685800" indent="-685800" defTabSz="1828800">
              <a:buFont typeface="Arial" panose="020B0604020202020204" pitchFamily="34" charset="0"/>
              <a:buChar char="•"/>
              <a:defRPr/>
            </a:pPr>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Measurement overhead for chemistry problems </a:t>
            </a:r>
          </a:p>
          <a:p>
            <a:pPr marL="685800" indent="-685800" defTabSz="1828800">
              <a:buFont typeface="Arial" panose="020B0604020202020204" pitchFamily="34" charset="0"/>
              <a:buChar char="•"/>
              <a:defRPr/>
            </a:pPr>
            <a:endPar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p:txBody>
      </p:sp>
      <p:cxnSp>
        <p:nvCxnSpPr>
          <p:cNvPr id="5" name="Straight Arrow Connector 4">
            <a:extLst>
              <a:ext uri="{FF2B5EF4-FFF2-40B4-BE49-F238E27FC236}">
                <a16:creationId xmlns:a16="http://schemas.microsoft.com/office/drawing/2014/main" id="{081CB342-3E98-BFED-F9EE-D6BE199B8F0C}"/>
              </a:ext>
            </a:extLst>
          </p:cNvPr>
          <p:cNvCxnSpPr/>
          <p:nvPr/>
        </p:nvCxnSpPr>
        <p:spPr>
          <a:xfrm>
            <a:off x="9519689" y="8958425"/>
            <a:ext cx="0" cy="1259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EC62A0C9-2358-BF31-8E2B-9801DEF70842}"/>
              </a:ext>
            </a:extLst>
          </p:cNvPr>
          <p:cNvSpPr/>
          <p:nvPr/>
        </p:nvSpPr>
        <p:spPr>
          <a:xfrm>
            <a:off x="8120731" y="10576858"/>
            <a:ext cx="3096284" cy="79807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8800"/>
            <a:r>
              <a:rPr lang="en-US" sz="2400" dirty="0">
                <a:solidFill>
                  <a:prstClr val="black"/>
                </a:solidFill>
                <a:latin typeface="IBM Plex Sans" panose="020B0503050203000203" pitchFamily="34" charset="0"/>
              </a:rPr>
              <a:t>Classical optimizer</a:t>
            </a:r>
          </a:p>
        </p:txBody>
      </p:sp>
      <p:cxnSp>
        <p:nvCxnSpPr>
          <p:cNvPr id="11" name="Straight Arrow Connector 10">
            <a:extLst>
              <a:ext uri="{FF2B5EF4-FFF2-40B4-BE49-F238E27FC236}">
                <a16:creationId xmlns:a16="http://schemas.microsoft.com/office/drawing/2014/main" id="{C6A484CE-A289-69DB-8B5B-EAD8A3C085C9}"/>
              </a:ext>
            </a:extLst>
          </p:cNvPr>
          <p:cNvCxnSpPr/>
          <p:nvPr/>
        </p:nvCxnSpPr>
        <p:spPr>
          <a:xfrm flipH="1">
            <a:off x="6402368" y="10954226"/>
            <a:ext cx="13790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DC7F5E86-63D6-CAAF-7E9F-F69CC664DCA3}"/>
              </a:ext>
            </a:extLst>
          </p:cNvPr>
          <p:cNvSpPr/>
          <p:nvPr/>
        </p:nvSpPr>
        <p:spPr>
          <a:xfrm>
            <a:off x="2743833" y="10555189"/>
            <a:ext cx="3319264" cy="7980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8800"/>
            <a:r>
              <a:rPr lang="en-US" sz="2400" dirty="0">
                <a:solidFill>
                  <a:prstClr val="black"/>
                </a:solidFill>
                <a:latin typeface="IBM Plex Sans" panose="020B0503050203000203" pitchFamily="34" charset="0"/>
              </a:rPr>
              <a:t>Update parameters</a:t>
            </a:r>
          </a:p>
        </p:txBody>
      </p:sp>
      <p:cxnSp>
        <p:nvCxnSpPr>
          <p:cNvPr id="16" name="Straight Arrow Connector 15">
            <a:extLst>
              <a:ext uri="{FF2B5EF4-FFF2-40B4-BE49-F238E27FC236}">
                <a16:creationId xmlns:a16="http://schemas.microsoft.com/office/drawing/2014/main" id="{67CAFE87-0D05-AD96-2739-4D6709D9F4ED}"/>
              </a:ext>
            </a:extLst>
          </p:cNvPr>
          <p:cNvCxnSpPr/>
          <p:nvPr/>
        </p:nvCxnSpPr>
        <p:spPr>
          <a:xfrm flipV="1">
            <a:off x="4680897" y="8958423"/>
            <a:ext cx="0" cy="1259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2142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2358D-6E25-691F-8036-AAD443B57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FDD19-145D-A860-4921-51AD1DF7D410}"/>
              </a:ext>
            </a:extLst>
          </p:cNvPr>
          <p:cNvSpPr>
            <a:spLocks noGrp="1"/>
          </p:cNvSpPr>
          <p:nvPr>
            <p:ph type="title"/>
          </p:nvPr>
        </p:nvSpPr>
        <p:spPr>
          <a:xfrm>
            <a:off x="1677987" y="885949"/>
            <a:ext cx="21031200" cy="1348854"/>
          </a:xfrm>
        </p:spPr>
        <p:txBody>
          <a:bodyPr>
            <a:normAutofit/>
          </a:bodyPr>
          <a:lstStyle/>
          <a:p>
            <a:r>
              <a:rPr lang="en-US" dirty="0">
                <a:solidFill>
                  <a:srgbClr val="A56EFF"/>
                </a:solidFill>
                <a:latin typeface="IBM Plex Sans Light" panose="020B0403050203000203" pitchFamily="34" charset="0"/>
              </a:rPr>
              <a:t>Quantum-centric supercomputing</a:t>
            </a:r>
          </a:p>
        </p:txBody>
      </p:sp>
      <p:sp>
        <p:nvSpPr>
          <p:cNvPr id="3" name="Content Placeholder 2">
            <a:extLst>
              <a:ext uri="{FF2B5EF4-FFF2-40B4-BE49-F238E27FC236}">
                <a16:creationId xmlns:a16="http://schemas.microsoft.com/office/drawing/2014/main" id="{D5E4441E-BF44-448B-1069-0CADCB0167AA}"/>
              </a:ext>
            </a:extLst>
          </p:cNvPr>
          <p:cNvSpPr>
            <a:spLocks noGrp="1"/>
          </p:cNvSpPr>
          <p:nvPr>
            <p:ph idx="1"/>
          </p:nvPr>
        </p:nvSpPr>
        <p:spPr>
          <a:xfrm>
            <a:off x="1729143" y="4181330"/>
            <a:ext cx="17638296" cy="4618524"/>
          </a:xfrm>
          <a:ln>
            <a:noFill/>
          </a:ln>
        </p:spPr>
        <p:txBody>
          <a:bodyPr>
            <a:normAutofit/>
          </a:bodyPr>
          <a:lstStyle/>
          <a:p>
            <a:pPr marL="0" indent="0">
              <a:buNone/>
            </a:pPr>
            <a:r>
              <a:rPr lang="en-US" sz="7200" dirty="0">
                <a:solidFill>
                  <a:schemeClr val="tx1">
                    <a:lumMod val="95000"/>
                    <a:lumOff val="5000"/>
                  </a:schemeClr>
                </a:solidFill>
                <a:latin typeface="IBM Plex Sans Light" panose="020B0403050203000203" pitchFamily="34" charset="0"/>
              </a:rPr>
              <a:t>Can we perform reliable simulation of nature with </a:t>
            </a:r>
            <a:r>
              <a:rPr lang="en-US" sz="7200" i="1" dirty="0">
                <a:solidFill>
                  <a:srgbClr val="A56EFF"/>
                </a:solidFill>
                <a:latin typeface="IBM Plex Sans Light" panose="020B0403050203000203" pitchFamily="34" charset="0"/>
              </a:rPr>
              <a:t>provable convergence</a:t>
            </a:r>
            <a:r>
              <a:rPr lang="en-US" sz="7200" dirty="0">
                <a:solidFill>
                  <a:schemeClr val="tx1">
                    <a:lumMod val="95000"/>
                    <a:lumOff val="5000"/>
                  </a:schemeClr>
                </a:solidFill>
                <a:latin typeface="IBM Plex Sans Light" panose="020B0403050203000203" pitchFamily="34" charset="0"/>
              </a:rPr>
              <a:t> before fault-tolerant quantum computers? </a:t>
            </a:r>
            <a:endParaRPr lang="en-US" sz="7200" dirty="0">
              <a:solidFill>
                <a:srgbClr val="A56EFF"/>
              </a:solidFill>
              <a:latin typeface="IBM Plex Sans Light" panose="020B0403050203000203" pitchFamily="34" charset="0"/>
            </a:endParaRPr>
          </a:p>
        </p:txBody>
      </p:sp>
      <p:sp>
        <p:nvSpPr>
          <p:cNvPr id="5" name="TextBox 4">
            <a:extLst>
              <a:ext uri="{FF2B5EF4-FFF2-40B4-BE49-F238E27FC236}">
                <a16:creationId xmlns:a16="http://schemas.microsoft.com/office/drawing/2014/main" id="{70BE6D5C-3BB0-FFBF-B261-3421B0ABB340}"/>
              </a:ext>
            </a:extLst>
          </p:cNvPr>
          <p:cNvSpPr txBox="1"/>
          <p:nvPr/>
        </p:nvSpPr>
        <p:spPr>
          <a:xfrm>
            <a:off x="3358938" y="2838735"/>
            <a:ext cx="184731" cy="646331"/>
          </a:xfrm>
          <a:prstGeom prst="rect">
            <a:avLst/>
          </a:prstGeom>
          <a:noFill/>
        </p:spPr>
        <p:txBody>
          <a:bodyPr wrap="none" rtlCol="0">
            <a:spAutoFit/>
          </a:bodyPr>
          <a:lstStyle/>
          <a:p>
            <a:pPr defTabSz="1828800"/>
            <a:endParaRPr lang="en-US">
              <a:solidFill>
                <a:prstClr val="black"/>
              </a:solidFill>
              <a:latin typeface="Aptos" panose="02110004020202020204"/>
            </a:endParaRPr>
          </a:p>
        </p:txBody>
      </p:sp>
      <p:sp>
        <p:nvSpPr>
          <p:cNvPr id="6" name="TextBox 5">
            <a:extLst>
              <a:ext uri="{FF2B5EF4-FFF2-40B4-BE49-F238E27FC236}">
                <a16:creationId xmlns:a16="http://schemas.microsoft.com/office/drawing/2014/main" id="{6D7CACD9-D405-067D-1612-4F02B772C54A}"/>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Tree>
    <p:extLst>
      <p:ext uri="{BB962C8B-B14F-4D97-AF65-F5344CB8AC3E}">
        <p14:creationId xmlns:p14="http://schemas.microsoft.com/office/powerpoint/2010/main" val="104373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B9BDE82-E737-7EBA-7928-CB98F8A4838E}"/>
              </a:ext>
            </a:extLst>
          </p:cNvPr>
          <p:cNvSpPr txBox="1">
            <a:spLocks/>
          </p:cNvSpPr>
          <p:nvPr/>
        </p:nvSpPr>
        <p:spPr>
          <a:xfrm>
            <a:off x="2550182" y="2377124"/>
            <a:ext cx="20972586" cy="8286188"/>
          </a:xfrm>
          <a:prstGeom prst="rect">
            <a:avLst/>
          </a:prstGeom>
        </p:spPr>
        <p:txBody>
          <a:bodyPr vert="horz" lIns="182880" tIns="91440" rIns="182880" bIns="9144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11600" dirty="0">
                <a:solidFill>
                  <a:srgbClr val="A56EFF"/>
                </a:solidFill>
                <a:latin typeface="IBM Plex Sans Light" panose="020B0403050203000203" pitchFamily="34" charset="0"/>
              </a:rPr>
              <a:t>Sample-based Quantum Diagonalization (SQD) </a:t>
            </a:r>
          </a:p>
        </p:txBody>
      </p:sp>
    </p:spTree>
    <p:extLst>
      <p:ext uri="{BB962C8B-B14F-4D97-AF65-F5344CB8AC3E}">
        <p14:creationId xmlns:p14="http://schemas.microsoft.com/office/powerpoint/2010/main" val="2847276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24023-429F-5AE1-CFA9-9A4D0FE261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6AD4A6-FAAE-5343-E64E-A0434095C335}"/>
              </a:ext>
            </a:extLst>
          </p:cNvPr>
          <p:cNvSpPr>
            <a:spLocks noGrp="1"/>
          </p:cNvSpPr>
          <p:nvPr>
            <p:ph type="title"/>
          </p:nvPr>
        </p:nvSpPr>
        <p:spPr>
          <a:xfrm>
            <a:off x="1803702" y="379233"/>
            <a:ext cx="21587274" cy="1348854"/>
          </a:xfrm>
        </p:spPr>
        <p:txBody>
          <a:bodyPr>
            <a:normAutofit fontScale="90000"/>
          </a:bodyPr>
          <a:lstStyle/>
          <a:p>
            <a:r>
              <a:rPr lang="en-US" dirty="0">
                <a:solidFill>
                  <a:srgbClr val="A56EFF"/>
                </a:solidFill>
                <a:latin typeface="IBM Plex Sans Light"/>
              </a:rPr>
              <a:t>Sample-based Quantum Diagonalization (SQD)</a:t>
            </a:r>
            <a:endParaRPr lang="en-US" dirty="0"/>
          </a:p>
        </p:txBody>
      </p:sp>
      <p:sp>
        <p:nvSpPr>
          <p:cNvPr id="5" name="TextBox 4">
            <a:extLst>
              <a:ext uri="{FF2B5EF4-FFF2-40B4-BE49-F238E27FC236}">
                <a16:creationId xmlns:a16="http://schemas.microsoft.com/office/drawing/2014/main" id="{95CB2B35-AD16-D0AE-0A52-DAB8C9D98678}"/>
              </a:ext>
            </a:extLst>
          </p:cNvPr>
          <p:cNvSpPr txBox="1"/>
          <p:nvPr/>
        </p:nvSpPr>
        <p:spPr>
          <a:xfrm>
            <a:off x="3358938" y="2838735"/>
            <a:ext cx="184731" cy="646331"/>
          </a:xfrm>
          <a:prstGeom prst="rect">
            <a:avLst/>
          </a:prstGeom>
          <a:noFill/>
        </p:spPr>
        <p:txBody>
          <a:bodyPr wrap="none" rtlCol="0">
            <a:spAutoFit/>
          </a:bodyPr>
          <a:lstStyle/>
          <a:p>
            <a:pPr defTabSz="1828800"/>
            <a:endParaRPr lang="en-US">
              <a:solidFill>
                <a:prstClr val="black"/>
              </a:solidFill>
              <a:latin typeface="Aptos" panose="02110004020202020204"/>
            </a:endParaRPr>
          </a:p>
        </p:txBody>
      </p:sp>
      <p:sp>
        <p:nvSpPr>
          <p:cNvPr id="6" name="TextBox 5">
            <a:extLst>
              <a:ext uri="{FF2B5EF4-FFF2-40B4-BE49-F238E27FC236}">
                <a16:creationId xmlns:a16="http://schemas.microsoft.com/office/drawing/2014/main" id="{AE24676E-4A76-E9CF-5D7C-3E0890E3C8A9}"/>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1" name="TextBox 10">
            <a:extLst>
              <a:ext uri="{FF2B5EF4-FFF2-40B4-BE49-F238E27FC236}">
                <a16:creationId xmlns:a16="http://schemas.microsoft.com/office/drawing/2014/main" id="{74E73244-66C3-7446-57DF-9C8030A4AA2D}"/>
              </a:ext>
            </a:extLst>
          </p:cNvPr>
          <p:cNvSpPr txBox="1"/>
          <p:nvPr/>
        </p:nvSpPr>
        <p:spPr>
          <a:xfrm>
            <a:off x="2161903" y="2139626"/>
            <a:ext cx="12805141" cy="70788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Science Advances 11 (25), eadu9991 (2025) </a:t>
            </a:r>
          </a:p>
        </p:txBody>
      </p:sp>
      <p:sp>
        <p:nvSpPr>
          <p:cNvPr id="14" name="Rectangle 13">
            <a:extLst>
              <a:ext uri="{FF2B5EF4-FFF2-40B4-BE49-F238E27FC236}">
                <a16:creationId xmlns:a16="http://schemas.microsoft.com/office/drawing/2014/main" id="{C472D3A2-E22F-48D9-83CE-DA1E2866DF08}"/>
              </a:ext>
            </a:extLst>
          </p:cNvPr>
          <p:cNvSpPr/>
          <p:nvPr/>
        </p:nvSpPr>
        <p:spPr bwMode="auto">
          <a:xfrm>
            <a:off x="9873076" y="3108319"/>
            <a:ext cx="10098090" cy="899326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grpSp>
        <p:nvGrpSpPr>
          <p:cNvPr id="3" name="Group 2">
            <a:extLst>
              <a:ext uri="{FF2B5EF4-FFF2-40B4-BE49-F238E27FC236}">
                <a16:creationId xmlns:a16="http://schemas.microsoft.com/office/drawing/2014/main" id="{7A485DB7-FB46-6561-2B2F-139C2728A736}"/>
              </a:ext>
            </a:extLst>
          </p:cNvPr>
          <p:cNvGrpSpPr/>
          <p:nvPr/>
        </p:nvGrpSpPr>
        <p:grpSpPr>
          <a:xfrm>
            <a:off x="2159368" y="3090836"/>
            <a:ext cx="17994754" cy="9039772"/>
            <a:chOff x="982638" y="1753964"/>
            <a:chExt cx="8997377" cy="4519886"/>
          </a:xfrm>
        </p:grpSpPr>
        <p:sp>
          <p:nvSpPr>
            <p:cNvPr id="8" name="Rectangle 7">
              <a:extLst>
                <a:ext uri="{FF2B5EF4-FFF2-40B4-BE49-F238E27FC236}">
                  <a16:creationId xmlns:a16="http://schemas.microsoft.com/office/drawing/2014/main" id="{7D71B722-B5AA-059A-E8D8-E64C118863ED}"/>
                </a:ext>
              </a:extLst>
            </p:cNvPr>
            <p:cNvSpPr/>
            <p:nvPr/>
          </p:nvSpPr>
          <p:spPr bwMode="auto">
            <a:xfrm>
              <a:off x="982638" y="1753964"/>
              <a:ext cx="3923375" cy="4519886"/>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sp>
          <p:nvSpPr>
            <p:cNvPr id="9" name="TextBox 8">
              <a:extLst>
                <a:ext uri="{FF2B5EF4-FFF2-40B4-BE49-F238E27FC236}">
                  <a16:creationId xmlns:a16="http://schemas.microsoft.com/office/drawing/2014/main" id="{47853C2B-9181-E8F5-48BC-B26E5DB4523E}"/>
                </a:ext>
              </a:extLst>
            </p:cNvPr>
            <p:cNvSpPr txBox="1"/>
            <p:nvPr/>
          </p:nvSpPr>
          <p:spPr>
            <a:xfrm>
              <a:off x="1619453" y="1917871"/>
              <a:ext cx="2812473" cy="969496"/>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Quantum compute generates samples from an exponentially large space</a:t>
              </a:r>
            </a:p>
            <a:p>
              <a:pPr defTabSz="1828800">
                <a:defRPr/>
              </a:pPr>
              <a:endParaRPr lang="en-US" kern="0" dirty="0">
                <a:solidFill>
                  <a:srgbClr val="000000"/>
                </a:solidFill>
                <a:latin typeface="IBM Plex Sans Light"/>
              </a:endParaRPr>
            </a:p>
          </p:txBody>
        </p:sp>
        <p:pic>
          <p:nvPicPr>
            <p:cNvPr id="10" name="Picture 4" descr="IBM debuts next-generation quantum processor &amp; IBM Quantum System Two;  extends roadmap to advance era of quantum utility - Green Car Congress">
              <a:extLst>
                <a:ext uri="{FF2B5EF4-FFF2-40B4-BE49-F238E27FC236}">
                  <a16:creationId xmlns:a16="http://schemas.microsoft.com/office/drawing/2014/main" id="{5B965780-C83E-4DCC-CB2C-608864404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749" y="5308997"/>
              <a:ext cx="1175360" cy="8374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C186ED-D19E-E906-CD92-DFC621069328}"/>
                </a:ext>
              </a:extLst>
            </p:cNvPr>
            <p:cNvSpPr txBox="1"/>
            <p:nvPr/>
          </p:nvSpPr>
          <p:spPr>
            <a:xfrm>
              <a:off x="2386356" y="2918277"/>
              <a:ext cx="1115690" cy="3282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2438338" hangingPunct="0">
                <a:defRPr/>
              </a:pPr>
              <a:r>
                <a:rPr lang="en-US" dirty="0">
                  <a:solidFill>
                    <a:srgbClr val="A56EFF"/>
                  </a:solidFill>
                  <a:latin typeface="IBM Plex Sans Light"/>
                  <a:sym typeface="Helvetica Neue"/>
                </a:rPr>
                <a:t>Sampler() </a:t>
              </a:r>
            </a:p>
          </p:txBody>
        </p:sp>
        <p:pic>
          <p:nvPicPr>
            <p:cNvPr id="13" name="Picture 12">
              <a:extLst>
                <a:ext uri="{FF2B5EF4-FFF2-40B4-BE49-F238E27FC236}">
                  <a16:creationId xmlns:a16="http://schemas.microsoft.com/office/drawing/2014/main" id="{68E046FE-1DEB-DE9B-8694-035554A427FE}"/>
                </a:ext>
              </a:extLst>
            </p:cNvPr>
            <p:cNvPicPr>
              <a:picLocks noChangeAspect="1"/>
            </p:cNvPicPr>
            <p:nvPr/>
          </p:nvPicPr>
          <p:blipFill>
            <a:blip r:embed="rId4"/>
            <a:stretch>
              <a:fillRect/>
            </a:stretch>
          </p:blipFill>
          <p:spPr>
            <a:xfrm>
              <a:off x="1788998" y="3298183"/>
              <a:ext cx="2263330" cy="1466182"/>
            </a:xfrm>
            <a:prstGeom prst="rect">
              <a:avLst/>
            </a:prstGeom>
          </p:spPr>
        </p:pic>
        <p:cxnSp>
          <p:nvCxnSpPr>
            <p:cNvPr id="16" name="Straight Connector 15">
              <a:extLst>
                <a:ext uri="{FF2B5EF4-FFF2-40B4-BE49-F238E27FC236}">
                  <a16:creationId xmlns:a16="http://schemas.microsoft.com/office/drawing/2014/main" id="{9F12EEE4-C62E-620C-C812-2E6CFD5D6319}"/>
                </a:ext>
              </a:extLst>
            </p:cNvPr>
            <p:cNvCxnSpPr>
              <a:cxnSpLocks/>
            </p:cNvCxnSpPr>
            <p:nvPr/>
          </p:nvCxnSpPr>
          <p:spPr>
            <a:xfrm>
              <a:off x="4162567" y="4015249"/>
              <a:ext cx="959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E978990-AFCC-FA11-7F81-8C06285E4D21}"/>
                </a:ext>
              </a:extLst>
            </p:cNvPr>
            <p:cNvCxnSpPr/>
            <p:nvPr/>
          </p:nvCxnSpPr>
          <p:spPr>
            <a:xfrm flipV="1">
              <a:off x="5128551" y="2774501"/>
              <a:ext cx="0" cy="12469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2F542D9-1BBB-1F2F-DD90-65B52EA01415}"/>
                </a:ext>
              </a:extLst>
            </p:cNvPr>
            <p:cNvCxnSpPr>
              <a:cxnSpLocks/>
            </p:cNvCxnSpPr>
            <p:nvPr/>
          </p:nvCxnSpPr>
          <p:spPr>
            <a:xfrm>
              <a:off x="5122384" y="2774501"/>
              <a:ext cx="226619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7D14213B-28C4-E88C-2A4C-0340CBC6424D}"/>
                </a:ext>
              </a:extLst>
            </p:cNvPr>
            <p:cNvSpPr/>
            <p:nvPr/>
          </p:nvSpPr>
          <p:spPr>
            <a:xfrm>
              <a:off x="6623834" y="3117798"/>
              <a:ext cx="1527341" cy="368425"/>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24" name="TextBox 23">
              <a:extLst>
                <a:ext uri="{FF2B5EF4-FFF2-40B4-BE49-F238E27FC236}">
                  <a16:creationId xmlns:a16="http://schemas.microsoft.com/office/drawing/2014/main" id="{52457626-8F7B-44CF-6D56-B4B9E30DB1DF}"/>
                </a:ext>
              </a:extLst>
            </p:cNvPr>
            <p:cNvSpPr txBox="1"/>
            <p:nvPr/>
          </p:nvSpPr>
          <p:spPr>
            <a:xfrm>
              <a:off x="6658416" y="3178244"/>
              <a:ext cx="2741448" cy="200055"/>
            </a:xfrm>
            <a:prstGeom prst="rect">
              <a:avLst/>
            </a:prstGeom>
            <a:noFill/>
          </p:spPr>
          <p:txBody>
            <a:bodyPr wrap="square" rtlCol="0">
              <a:spAutoFit/>
            </a:bodyPr>
            <a:lstStyle/>
            <a:p>
              <a:pPr defTabSz="1828800">
                <a:defRPr/>
              </a:pPr>
              <a:r>
                <a:rPr lang="en-US" sz="2000" dirty="0">
                  <a:solidFill>
                    <a:prstClr val="black"/>
                  </a:solidFill>
                  <a:latin typeface="IBM Plex Sans" panose="020B0503050203000203" pitchFamily="34" charset="0"/>
                </a:rPr>
                <a:t>Configuration recovery</a:t>
              </a:r>
            </a:p>
          </p:txBody>
        </p:sp>
        <p:cxnSp>
          <p:nvCxnSpPr>
            <p:cNvPr id="25" name="Straight Arrow Connector 24">
              <a:extLst>
                <a:ext uri="{FF2B5EF4-FFF2-40B4-BE49-F238E27FC236}">
                  <a16:creationId xmlns:a16="http://schemas.microsoft.com/office/drawing/2014/main" id="{C1916170-06A1-B5F2-C369-2525B2394749}"/>
                </a:ext>
              </a:extLst>
            </p:cNvPr>
            <p:cNvCxnSpPr>
              <a:cxnSpLocks/>
            </p:cNvCxnSpPr>
            <p:nvPr/>
          </p:nvCxnSpPr>
          <p:spPr>
            <a:xfrm>
              <a:off x="7388582" y="3509333"/>
              <a:ext cx="0" cy="3106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127769B-E8D3-A977-5C46-416CE0AD3EB9}"/>
                </a:ext>
              </a:extLst>
            </p:cNvPr>
            <p:cNvCxnSpPr>
              <a:cxnSpLocks/>
            </p:cNvCxnSpPr>
            <p:nvPr/>
          </p:nvCxnSpPr>
          <p:spPr>
            <a:xfrm>
              <a:off x="7388582" y="4213164"/>
              <a:ext cx="0" cy="3106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6C6C269-8EDF-BFC1-D9F7-1C8B4BA8C876}"/>
                </a:ext>
              </a:extLst>
            </p:cNvPr>
            <p:cNvSpPr/>
            <p:nvPr/>
          </p:nvSpPr>
          <p:spPr>
            <a:xfrm>
              <a:off x="6158858" y="3831501"/>
              <a:ext cx="2586335" cy="352616"/>
            </a:xfrm>
            <a:prstGeom prst="roundRect">
              <a:avLst/>
            </a:prstGeom>
            <a:solidFill>
              <a:srgbClr val="A56EFF">
                <a:alpha val="32157"/>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28" name="TextBox 27">
              <a:extLst>
                <a:ext uri="{FF2B5EF4-FFF2-40B4-BE49-F238E27FC236}">
                  <a16:creationId xmlns:a16="http://schemas.microsoft.com/office/drawing/2014/main" id="{8CA46064-8F45-EEA4-B463-5FC4C1DB5792}"/>
                </a:ext>
              </a:extLst>
            </p:cNvPr>
            <p:cNvSpPr txBox="1"/>
            <p:nvPr/>
          </p:nvSpPr>
          <p:spPr>
            <a:xfrm>
              <a:off x="6081302" y="3893927"/>
              <a:ext cx="2741448" cy="200055"/>
            </a:xfrm>
            <a:prstGeom prst="rect">
              <a:avLst/>
            </a:prstGeom>
            <a:noFill/>
          </p:spPr>
          <p:txBody>
            <a:bodyPr wrap="square" rtlCol="0">
              <a:spAutoFit/>
            </a:bodyPr>
            <a:lstStyle/>
            <a:p>
              <a:pPr algn="ctr" defTabSz="1828800">
                <a:defRPr/>
              </a:pPr>
              <a:r>
                <a:rPr lang="en-US" sz="2000" dirty="0">
                  <a:solidFill>
                    <a:prstClr val="black"/>
                  </a:solidFill>
                  <a:latin typeface="IBM Plex Sans" panose="020B0503050203000203" pitchFamily="34" charset="0"/>
                </a:rPr>
                <a:t>Projection and subspace diagonalization </a:t>
              </a:r>
            </a:p>
          </p:txBody>
        </p:sp>
        <p:sp>
          <p:nvSpPr>
            <p:cNvPr id="29" name="Rounded Rectangle 28">
              <a:extLst>
                <a:ext uri="{FF2B5EF4-FFF2-40B4-BE49-F238E27FC236}">
                  <a16:creationId xmlns:a16="http://schemas.microsoft.com/office/drawing/2014/main" id="{303C457D-74E3-8CDE-72F4-B9E08D3EC46A}"/>
                </a:ext>
              </a:extLst>
            </p:cNvPr>
            <p:cNvSpPr/>
            <p:nvPr/>
          </p:nvSpPr>
          <p:spPr>
            <a:xfrm>
              <a:off x="6469899" y="4563372"/>
              <a:ext cx="1833154" cy="352616"/>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30" name="TextBox 29">
              <a:extLst>
                <a:ext uri="{FF2B5EF4-FFF2-40B4-BE49-F238E27FC236}">
                  <a16:creationId xmlns:a16="http://schemas.microsoft.com/office/drawing/2014/main" id="{E7CCEFCA-69A9-BBB1-6264-34EEE5BA4D31}"/>
                </a:ext>
              </a:extLst>
            </p:cNvPr>
            <p:cNvSpPr txBox="1"/>
            <p:nvPr/>
          </p:nvSpPr>
          <p:spPr>
            <a:xfrm>
              <a:off x="6003906" y="4605233"/>
              <a:ext cx="2741448" cy="200055"/>
            </a:xfrm>
            <a:prstGeom prst="rect">
              <a:avLst/>
            </a:prstGeom>
            <a:noFill/>
          </p:spPr>
          <p:txBody>
            <a:bodyPr wrap="square" rtlCol="0">
              <a:spAutoFit/>
            </a:bodyPr>
            <a:lstStyle/>
            <a:p>
              <a:pPr algn="ctr" defTabSz="1828800">
                <a:defRPr/>
              </a:pPr>
              <a:r>
                <a:rPr lang="en-US" sz="2000" dirty="0">
                  <a:solidFill>
                    <a:prstClr val="black"/>
                  </a:solidFill>
                  <a:latin typeface="IBM Plex Sans" panose="020B0503050203000203" pitchFamily="34" charset="0"/>
                </a:rPr>
                <a:t>Ground state properties</a:t>
              </a:r>
            </a:p>
          </p:txBody>
        </p:sp>
        <p:cxnSp>
          <p:nvCxnSpPr>
            <p:cNvPr id="33" name="Straight Arrow Connector 32">
              <a:extLst>
                <a:ext uri="{FF2B5EF4-FFF2-40B4-BE49-F238E27FC236}">
                  <a16:creationId xmlns:a16="http://schemas.microsoft.com/office/drawing/2014/main" id="{04EE02C4-E7EE-55E6-01F8-47B97EFCD4B3}"/>
                </a:ext>
              </a:extLst>
            </p:cNvPr>
            <p:cNvCxnSpPr>
              <a:cxnSpLocks/>
            </p:cNvCxnSpPr>
            <p:nvPr/>
          </p:nvCxnSpPr>
          <p:spPr>
            <a:xfrm>
              <a:off x="7375289" y="2774501"/>
              <a:ext cx="0" cy="3106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7" name="Graphic 36">
              <a:extLst>
                <a:ext uri="{FF2B5EF4-FFF2-40B4-BE49-F238E27FC236}">
                  <a16:creationId xmlns:a16="http://schemas.microsoft.com/office/drawing/2014/main" id="{5EC76BD1-57BD-347C-2AE7-391B1FA7D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9665" y="5209541"/>
              <a:ext cx="1680350" cy="940996"/>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DD2971B-3AF4-8FC7-AAE7-71837576F067}"/>
                    </a:ext>
                  </a:extLst>
                </p:cNvPr>
                <p:cNvSpPr txBox="1"/>
                <p:nvPr/>
              </p:nvSpPr>
              <p:spPr>
                <a:xfrm>
                  <a:off x="5924516" y="1870618"/>
                  <a:ext cx="2878996" cy="600165"/>
                </a:xfrm>
                <a:prstGeom prst="rect">
                  <a:avLst/>
                </a:prstGeom>
                <a:noFill/>
              </p:spPr>
              <p:txBody>
                <a:bodyPr wrap="square">
                  <a:spAutoFit/>
                </a:bodyPr>
                <a:lstStyle/>
                <a:p>
                  <a:pPr defTabSz="1828800">
                    <a:defRPr/>
                  </a:pPr>
                  <a:r>
                    <a:rPr lang="en-US" sz="2400" kern="0" dirty="0">
                      <a:solidFill>
                        <a:prstClr val="black">
                          <a:lumMod val="95000"/>
                          <a:lumOff val="5000"/>
                        </a:prst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Classical component: </a:t>
                  </a:r>
                </a:p>
                <a:p>
                  <a:pPr defTabSz="1828800">
                    <a:defRPr/>
                  </a:pPr>
                  <a:r>
                    <a:rPr lang="en-US" sz="24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Approximation of the ground state energy of </a:t>
                  </a:r>
                  <a14:m>
                    <m:oMath xmlns:m="http://schemas.openxmlformats.org/officeDocument/2006/math">
                      <m:r>
                        <a:rPr lang="en-US" sz="24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𝐻</m:t>
                      </m:r>
                    </m:oMath>
                  </a14:m>
                  <a:endParaRPr lang="en-US" sz="24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p:txBody>
            </p:sp>
          </mc:Choice>
          <mc:Fallback xmlns="">
            <p:sp>
              <p:nvSpPr>
                <p:cNvPr id="38" name="TextBox 37">
                  <a:extLst>
                    <a:ext uri="{FF2B5EF4-FFF2-40B4-BE49-F238E27FC236}">
                      <a16:creationId xmlns:a16="http://schemas.microsoft.com/office/drawing/2014/main" id="{6DD2971B-3AF4-8FC7-AAE7-71837576F067}"/>
                    </a:ext>
                  </a:extLst>
                </p:cNvPr>
                <p:cNvSpPr txBox="1">
                  <a:spLocks noRot="1" noChangeAspect="1" noMove="1" noResize="1" noEditPoints="1" noAdjustHandles="1" noChangeArrowheads="1" noChangeShapeType="1" noTextEdit="1"/>
                </p:cNvSpPr>
                <p:nvPr/>
              </p:nvSpPr>
              <p:spPr>
                <a:xfrm>
                  <a:off x="5924516" y="1870618"/>
                  <a:ext cx="2878996" cy="600165"/>
                </a:xfrm>
                <a:prstGeom prst="rect">
                  <a:avLst/>
                </a:prstGeom>
                <a:blipFill>
                  <a:blip r:embed="rId7"/>
                  <a:stretch>
                    <a:fillRect l="-1762" t="-4167" b="-10417"/>
                  </a:stretch>
                </a:blipFill>
              </p:spPr>
              <p:txBody>
                <a:bodyPr/>
                <a:lstStyle/>
                <a:p>
                  <a:r>
                    <a:rPr lang="en-US">
                      <a:noFill/>
                    </a:rPr>
                    <a:t> </a:t>
                  </a:r>
                </a:p>
              </p:txBody>
            </p:sp>
          </mc:Fallback>
        </mc:AlternateContent>
      </p:grpSp>
    </p:spTree>
    <p:extLst>
      <p:ext uri="{BB962C8B-B14F-4D97-AF65-F5344CB8AC3E}">
        <p14:creationId xmlns:p14="http://schemas.microsoft.com/office/powerpoint/2010/main" val="2283945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F7DD9-E706-896A-05D2-278196967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E194F9-4644-E374-B03B-A7FCF9D2BAB2}"/>
              </a:ext>
            </a:extLst>
          </p:cNvPr>
          <p:cNvSpPr>
            <a:spLocks noGrp="1"/>
          </p:cNvSpPr>
          <p:nvPr>
            <p:ph type="title"/>
          </p:nvPr>
        </p:nvSpPr>
        <p:spPr>
          <a:xfrm>
            <a:off x="1355109" y="281976"/>
            <a:ext cx="21031200" cy="1094012"/>
          </a:xfrm>
        </p:spPr>
        <p:txBody>
          <a:bodyPr>
            <a:normAutofit fontScale="90000"/>
          </a:bodyPr>
          <a:lstStyle/>
          <a:p>
            <a:r>
              <a:rPr lang="en-US" dirty="0">
                <a:solidFill>
                  <a:srgbClr val="A56EFF"/>
                </a:solidFill>
                <a:latin typeface="IBM Plex Sans Light" panose="020B0403050203000203" pitchFamily="34" charset="0"/>
              </a:rPr>
              <a:t>SQD for chemistry  </a:t>
            </a:r>
          </a:p>
        </p:txBody>
      </p:sp>
      <p:sp>
        <p:nvSpPr>
          <p:cNvPr id="5" name="TextBox 4">
            <a:extLst>
              <a:ext uri="{FF2B5EF4-FFF2-40B4-BE49-F238E27FC236}">
                <a16:creationId xmlns:a16="http://schemas.microsoft.com/office/drawing/2014/main" id="{6CDBC7FC-C8BE-D648-515A-E6E5AB81C60D}"/>
              </a:ext>
            </a:extLst>
          </p:cNvPr>
          <p:cNvSpPr txBox="1"/>
          <p:nvPr/>
        </p:nvSpPr>
        <p:spPr>
          <a:xfrm>
            <a:off x="10541754" y="3090298"/>
            <a:ext cx="4873038" cy="12003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52</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1600</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pic>
        <p:nvPicPr>
          <p:cNvPr id="10" name="Picture 9" descr="Several molecular structures of different shapes&#10;&#10;Description automatically generated with medium confidence">
            <a:extLst>
              <a:ext uri="{FF2B5EF4-FFF2-40B4-BE49-F238E27FC236}">
                <a16:creationId xmlns:a16="http://schemas.microsoft.com/office/drawing/2014/main" id="{3CB3EAE5-ABA4-7B13-7E98-818E770E3D5C}"/>
              </a:ext>
            </a:extLst>
          </p:cNvPr>
          <p:cNvPicPr>
            <a:picLocks noChangeAspect="1"/>
          </p:cNvPicPr>
          <p:nvPr/>
        </p:nvPicPr>
        <p:blipFill>
          <a:blip r:embed="rId3"/>
          <a:stretch>
            <a:fillRect/>
          </a:stretch>
        </p:blipFill>
        <p:spPr>
          <a:xfrm>
            <a:off x="5016293" y="7756545"/>
            <a:ext cx="5406468" cy="4170006"/>
          </a:xfrm>
          <a:prstGeom prst="rect">
            <a:avLst/>
          </a:prstGeom>
        </p:spPr>
      </p:pic>
      <p:sp>
        <p:nvSpPr>
          <p:cNvPr id="11" name="TextBox 10">
            <a:extLst>
              <a:ext uri="{FF2B5EF4-FFF2-40B4-BE49-F238E27FC236}">
                <a16:creationId xmlns:a16="http://schemas.microsoft.com/office/drawing/2014/main" id="{8E40ED69-44FF-5320-1780-25C7B787F47F}"/>
              </a:ext>
            </a:extLst>
          </p:cNvPr>
          <p:cNvSpPr txBox="1"/>
          <p:nvPr/>
        </p:nvSpPr>
        <p:spPr>
          <a:xfrm>
            <a:off x="4992686" y="2117635"/>
            <a:ext cx="9911042" cy="523220"/>
          </a:xfrm>
          <a:prstGeom prst="rect">
            <a:avLst/>
          </a:prstGeom>
          <a:noFill/>
        </p:spPr>
        <p:txBody>
          <a:bodyPr wrap="square" rtlCol="0">
            <a:spAutoFit/>
          </a:bodyPr>
          <a:lstStyle/>
          <a:p>
            <a:pPr defTabSz="1828800"/>
            <a:r>
              <a:rPr lang="en-US" sz="2800" b="1" dirty="0">
                <a:solidFill>
                  <a:prstClr val="black"/>
                </a:solidFill>
                <a:latin typeface="Aptos" panose="02110004020202020204"/>
              </a:rPr>
              <a:t>High-precision SQD applied to supramolecular interactions</a:t>
            </a:r>
          </a:p>
        </p:txBody>
      </p:sp>
      <p:sp>
        <p:nvSpPr>
          <p:cNvPr id="12" name="TextBox 11">
            <a:extLst>
              <a:ext uri="{FF2B5EF4-FFF2-40B4-BE49-F238E27FC236}">
                <a16:creationId xmlns:a16="http://schemas.microsoft.com/office/drawing/2014/main" id="{F5B53809-4A05-EFF1-0FDF-4893CD191213}"/>
              </a:ext>
            </a:extLst>
          </p:cNvPr>
          <p:cNvSpPr txBox="1"/>
          <p:nvPr/>
        </p:nvSpPr>
        <p:spPr>
          <a:xfrm>
            <a:off x="5175596" y="7249701"/>
            <a:ext cx="8729390" cy="523220"/>
          </a:xfrm>
          <a:prstGeom prst="rect">
            <a:avLst/>
          </a:prstGeom>
          <a:noFill/>
        </p:spPr>
        <p:txBody>
          <a:bodyPr wrap="square" rtlCol="0">
            <a:spAutoFit/>
          </a:bodyPr>
          <a:lstStyle/>
          <a:p>
            <a:pPr defTabSz="1828800"/>
            <a:r>
              <a:rPr lang="en-US" sz="2800" b="1" dirty="0">
                <a:solidFill>
                  <a:prstClr val="black"/>
                </a:solidFill>
                <a:latin typeface="Aptos" panose="02110004020202020204"/>
              </a:rPr>
              <a:t>DMET + SQD for organic chemistry</a:t>
            </a:r>
          </a:p>
        </p:txBody>
      </p:sp>
      <p:sp>
        <p:nvSpPr>
          <p:cNvPr id="13" name="TextBox 12">
            <a:extLst>
              <a:ext uri="{FF2B5EF4-FFF2-40B4-BE49-F238E27FC236}">
                <a16:creationId xmlns:a16="http://schemas.microsoft.com/office/drawing/2014/main" id="{FE50C828-5D29-582C-8588-B288D1E4FB85}"/>
              </a:ext>
            </a:extLst>
          </p:cNvPr>
          <p:cNvSpPr txBox="1"/>
          <p:nvPr/>
        </p:nvSpPr>
        <p:spPr>
          <a:xfrm>
            <a:off x="10262237" y="8178342"/>
            <a:ext cx="4443636" cy="12003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41</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1500</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pic>
        <p:nvPicPr>
          <p:cNvPr id="15" name="Picture 14" descr="A graph of energy and bond length&#10;&#10;Description automatically generated">
            <a:extLst>
              <a:ext uri="{FF2B5EF4-FFF2-40B4-BE49-F238E27FC236}">
                <a16:creationId xmlns:a16="http://schemas.microsoft.com/office/drawing/2014/main" id="{94AD29F8-16D5-2632-8368-1752AE15C844}"/>
              </a:ext>
            </a:extLst>
          </p:cNvPr>
          <p:cNvPicPr>
            <a:picLocks noChangeAspect="1"/>
          </p:cNvPicPr>
          <p:nvPr/>
        </p:nvPicPr>
        <p:blipFill>
          <a:blip r:embed="rId4"/>
          <a:stretch>
            <a:fillRect/>
          </a:stretch>
        </p:blipFill>
        <p:spPr>
          <a:xfrm>
            <a:off x="15176956" y="2886454"/>
            <a:ext cx="3918062" cy="3871856"/>
          </a:xfrm>
          <a:prstGeom prst="rect">
            <a:avLst/>
          </a:prstGeom>
        </p:spPr>
      </p:pic>
      <p:sp>
        <p:nvSpPr>
          <p:cNvPr id="16" name="TextBox 15">
            <a:extLst>
              <a:ext uri="{FF2B5EF4-FFF2-40B4-BE49-F238E27FC236}">
                <a16:creationId xmlns:a16="http://schemas.microsoft.com/office/drawing/2014/main" id="{8DD0E0E1-FE55-487F-0D67-219A4FBD3AA5}"/>
              </a:ext>
            </a:extLst>
          </p:cNvPr>
          <p:cNvSpPr txBox="1"/>
          <p:nvPr/>
        </p:nvSpPr>
        <p:spPr>
          <a:xfrm>
            <a:off x="15135594" y="2099293"/>
            <a:ext cx="10332198" cy="523220"/>
          </a:xfrm>
          <a:prstGeom prst="rect">
            <a:avLst/>
          </a:prstGeom>
          <a:noFill/>
        </p:spPr>
        <p:txBody>
          <a:bodyPr wrap="square" rtlCol="0">
            <a:spAutoFit/>
          </a:bodyPr>
          <a:lstStyle/>
          <a:p>
            <a:pPr defTabSz="1828800"/>
            <a:r>
              <a:rPr lang="en-US" sz="2800" b="1" dirty="0">
                <a:solidFill>
                  <a:prstClr val="black"/>
                </a:solidFill>
                <a:latin typeface="Aptos" panose="02110004020202020204"/>
              </a:rPr>
              <a:t>SQD applied to open-shell systems</a:t>
            </a:r>
          </a:p>
        </p:txBody>
      </p:sp>
      <p:sp>
        <p:nvSpPr>
          <p:cNvPr id="17" name="TextBox 16">
            <a:extLst>
              <a:ext uri="{FF2B5EF4-FFF2-40B4-BE49-F238E27FC236}">
                <a16:creationId xmlns:a16="http://schemas.microsoft.com/office/drawing/2014/main" id="{3719D365-5A90-0C76-3535-ACB5D7FB4749}"/>
              </a:ext>
            </a:extLst>
          </p:cNvPr>
          <p:cNvSpPr txBox="1"/>
          <p:nvPr/>
        </p:nvSpPr>
        <p:spPr>
          <a:xfrm>
            <a:off x="19077011" y="3117884"/>
            <a:ext cx="4551196" cy="12003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52</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3500</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grpSp>
        <p:nvGrpSpPr>
          <p:cNvPr id="19" name="Group 18">
            <a:extLst>
              <a:ext uri="{FF2B5EF4-FFF2-40B4-BE49-F238E27FC236}">
                <a16:creationId xmlns:a16="http://schemas.microsoft.com/office/drawing/2014/main" id="{C96164AB-CC48-B779-A1A4-2FFDB71C7644}"/>
              </a:ext>
            </a:extLst>
          </p:cNvPr>
          <p:cNvGrpSpPr/>
          <p:nvPr/>
        </p:nvGrpSpPr>
        <p:grpSpPr>
          <a:xfrm>
            <a:off x="4840287" y="2799819"/>
            <a:ext cx="5698468" cy="4110998"/>
            <a:chOff x="215900" y="1455779"/>
            <a:chExt cx="2746906" cy="1951291"/>
          </a:xfrm>
        </p:grpSpPr>
        <p:pic>
          <p:nvPicPr>
            <p:cNvPr id="9" name="Picture 8" descr="A graph of different numbers and a number of numbers&#10;&#10;Description automatically generated with medium confidence">
              <a:extLst>
                <a:ext uri="{FF2B5EF4-FFF2-40B4-BE49-F238E27FC236}">
                  <a16:creationId xmlns:a16="http://schemas.microsoft.com/office/drawing/2014/main" id="{7A482C9E-7ED2-4589-7A37-90FBFC681E7A}"/>
                </a:ext>
              </a:extLst>
            </p:cNvPr>
            <p:cNvPicPr>
              <a:picLocks noChangeAspect="1"/>
            </p:cNvPicPr>
            <p:nvPr/>
          </p:nvPicPr>
          <p:blipFill>
            <a:blip r:embed="rId5"/>
            <a:stretch>
              <a:fillRect/>
            </a:stretch>
          </p:blipFill>
          <p:spPr>
            <a:xfrm>
              <a:off x="215900" y="1455779"/>
              <a:ext cx="2746906" cy="1951291"/>
            </a:xfrm>
            <a:prstGeom prst="rect">
              <a:avLst/>
            </a:prstGeom>
          </p:spPr>
        </p:pic>
        <p:sp>
          <p:nvSpPr>
            <p:cNvPr id="18" name="Rectangle 17">
              <a:extLst>
                <a:ext uri="{FF2B5EF4-FFF2-40B4-BE49-F238E27FC236}">
                  <a16:creationId xmlns:a16="http://schemas.microsoft.com/office/drawing/2014/main" id="{DF9580EE-B468-5015-F418-1DDC27AA217D}"/>
                </a:ext>
              </a:extLst>
            </p:cNvPr>
            <p:cNvSpPr/>
            <p:nvPr/>
          </p:nvSpPr>
          <p:spPr>
            <a:xfrm>
              <a:off x="258504" y="1455779"/>
              <a:ext cx="249496" cy="2841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grpSp>
      <p:pic>
        <p:nvPicPr>
          <p:cNvPr id="20" name="Picture 19" descr="A logo of a company&#10;&#10;Description automatically generated">
            <a:extLst>
              <a:ext uri="{FF2B5EF4-FFF2-40B4-BE49-F238E27FC236}">
                <a16:creationId xmlns:a16="http://schemas.microsoft.com/office/drawing/2014/main" id="{89E0F3F0-7868-CED3-5C68-9900CE30C992}"/>
              </a:ext>
            </a:extLst>
          </p:cNvPr>
          <p:cNvPicPr>
            <a:picLocks noChangeAspect="1"/>
          </p:cNvPicPr>
          <p:nvPr/>
        </p:nvPicPr>
        <p:blipFill>
          <a:blip r:embed="rId6"/>
          <a:stretch>
            <a:fillRect/>
          </a:stretch>
        </p:blipFill>
        <p:spPr>
          <a:xfrm>
            <a:off x="11576843" y="4555644"/>
            <a:ext cx="1991064" cy="965640"/>
          </a:xfrm>
          <a:prstGeom prst="rect">
            <a:avLst/>
          </a:prstGeom>
        </p:spPr>
      </p:pic>
      <p:sp>
        <p:nvSpPr>
          <p:cNvPr id="21" name="TextBox 20">
            <a:extLst>
              <a:ext uri="{FF2B5EF4-FFF2-40B4-BE49-F238E27FC236}">
                <a16:creationId xmlns:a16="http://schemas.microsoft.com/office/drawing/2014/main" id="{ECC6608A-4FCC-8FBD-049E-43888FE38EA3}"/>
              </a:ext>
            </a:extLst>
          </p:cNvPr>
          <p:cNvSpPr txBox="1"/>
          <p:nvPr/>
        </p:nvSpPr>
        <p:spPr>
          <a:xfrm>
            <a:off x="11297235" y="5671613"/>
            <a:ext cx="2698964" cy="523220"/>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28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28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24" name="Picture 4">
            <a:extLst>
              <a:ext uri="{FF2B5EF4-FFF2-40B4-BE49-F238E27FC236}">
                <a16:creationId xmlns:a16="http://schemas.microsoft.com/office/drawing/2014/main" id="{2595E7B6-AB29-89D5-5C5D-5CA4F204B5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22532" y="4697366"/>
            <a:ext cx="3918062" cy="60256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3996DEF-D2AB-9237-DAED-38C6886C2E5B}"/>
              </a:ext>
            </a:extLst>
          </p:cNvPr>
          <p:cNvSpPr txBox="1"/>
          <p:nvPr/>
        </p:nvSpPr>
        <p:spPr>
          <a:xfrm>
            <a:off x="20099912" y="5417753"/>
            <a:ext cx="3014814" cy="523220"/>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28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28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26" name="Picture 25" descr="A logo of a company&#10;&#10;Description automatically generated">
            <a:extLst>
              <a:ext uri="{FF2B5EF4-FFF2-40B4-BE49-F238E27FC236}">
                <a16:creationId xmlns:a16="http://schemas.microsoft.com/office/drawing/2014/main" id="{3380BA1A-323E-3E54-731D-9F432100F29C}"/>
              </a:ext>
            </a:extLst>
          </p:cNvPr>
          <p:cNvPicPr>
            <a:picLocks noChangeAspect="1"/>
          </p:cNvPicPr>
          <p:nvPr/>
        </p:nvPicPr>
        <p:blipFill>
          <a:blip r:embed="rId6"/>
          <a:stretch>
            <a:fillRect/>
          </a:stretch>
        </p:blipFill>
        <p:spPr>
          <a:xfrm>
            <a:off x="11356877" y="9735596"/>
            <a:ext cx="1991064" cy="965640"/>
          </a:xfrm>
          <a:prstGeom prst="rect">
            <a:avLst/>
          </a:prstGeom>
        </p:spPr>
      </p:pic>
      <p:sp>
        <p:nvSpPr>
          <p:cNvPr id="27" name="TextBox 26">
            <a:extLst>
              <a:ext uri="{FF2B5EF4-FFF2-40B4-BE49-F238E27FC236}">
                <a16:creationId xmlns:a16="http://schemas.microsoft.com/office/drawing/2014/main" id="{DB33D282-E071-EA9C-94A5-3B5DD2AEA2DE}"/>
              </a:ext>
            </a:extLst>
          </p:cNvPr>
          <p:cNvSpPr txBox="1"/>
          <p:nvPr/>
        </p:nvSpPr>
        <p:spPr>
          <a:xfrm>
            <a:off x="11077269" y="10851563"/>
            <a:ext cx="2835248" cy="523220"/>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28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28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28" name="Picture 27" descr="A graph of different colored lines&#10;&#10;AI-generated content may be incorrect.">
            <a:extLst>
              <a:ext uri="{FF2B5EF4-FFF2-40B4-BE49-F238E27FC236}">
                <a16:creationId xmlns:a16="http://schemas.microsoft.com/office/drawing/2014/main" id="{22F567B4-AEEF-4B79-238C-C5D7613E2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74648" y="7726929"/>
            <a:ext cx="3918062" cy="3915178"/>
          </a:xfrm>
          <a:prstGeom prst="rect">
            <a:avLst/>
          </a:prstGeom>
        </p:spPr>
      </p:pic>
      <p:sp>
        <p:nvSpPr>
          <p:cNvPr id="29" name="TextBox 28">
            <a:extLst>
              <a:ext uri="{FF2B5EF4-FFF2-40B4-BE49-F238E27FC236}">
                <a16:creationId xmlns:a16="http://schemas.microsoft.com/office/drawing/2014/main" id="{4B5F2522-8DDD-2B3A-ABF5-1397AFE26579}"/>
              </a:ext>
            </a:extLst>
          </p:cNvPr>
          <p:cNvSpPr txBox="1"/>
          <p:nvPr/>
        </p:nvSpPr>
        <p:spPr>
          <a:xfrm>
            <a:off x="15405555" y="7114017"/>
            <a:ext cx="5764188" cy="523220"/>
          </a:xfrm>
          <a:prstGeom prst="rect">
            <a:avLst/>
          </a:prstGeom>
          <a:noFill/>
        </p:spPr>
        <p:txBody>
          <a:bodyPr wrap="square" rtlCol="0">
            <a:spAutoFit/>
          </a:bodyPr>
          <a:lstStyle/>
          <a:p>
            <a:pPr defTabSz="1828800"/>
            <a:r>
              <a:rPr lang="en-US" sz="2800" b="1" dirty="0">
                <a:solidFill>
                  <a:prstClr val="black"/>
                </a:solidFill>
                <a:latin typeface="Aptos" panose="02110004020202020204"/>
              </a:rPr>
              <a:t>Ext-SQD: excited states</a:t>
            </a:r>
          </a:p>
        </p:txBody>
      </p:sp>
      <p:sp>
        <p:nvSpPr>
          <p:cNvPr id="30" name="TextBox 29">
            <a:extLst>
              <a:ext uri="{FF2B5EF4-FFF2-40B4-BE49-F238E27FC236}">
                <a16:creationId xmlns:a16="http://schemas.microsoft.com/office/drawing/2014/main" id="{D21DC517-6476-095A-82B7-C4A5D3CE4267}"/>
              </a:ext>
            </a:extLst>
          </p:cNvPr>
          <p:cNvSpPr txBox="1"/>
          <p:nvPr/>
        </p:nvSpPr>
        <p:spPr>
          <a:xfrm>
            <a:off x="20265569" y="9676577"/>
            <a:ext cx="2672220" cy="523220"/>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28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28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1" name="TextBox 30">
            <a:extLst>
              <a:ext uri="{FF2B5EF4-FFF2-40B4-BE49-F238E27FC236}">
                <a16:creationId xmlns:a16="http://schemas.microsoft.com/office/drawing/2014/main" id="{736310DA-98AB-1C7A-F986-308326235D92}"/>
              </a:ext>
            </a:extLst>
          </p:cNvPr>
          <p:cNvSpPr txBox="1"/>
          <p:nvPr/>
        </p:nvSpPr>
        <p:spPr>
          <a:xfrm>
            <a:off x="19287121" y="8234928"/>
            <a:ext cx="4648068" cy="12003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58</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1792</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pic>
        <p:nvPicPr>
          <p:cNvPr id="33" name="Picture 32">
            <a:extLst>
              <a:ext uri="{FF2B5EF4-FFF2-40B4-BE49-F238E27FC236}">
                <a16:creationId xmlns:a16="http://schemas.microsoft.com/office/drawing/2014/main" id="{C89CE62B-864D-48E0-B512-A012E7F5EA71}"/>
              </a:ext>
            </a:extLst>
          </p:cNvPr>
          <p:cNvPicPr>
            <a:picLocks noChangeAspect="1"/>
          </p:cNvPicPr>
          <p:nvPr/>
        </p:nvPicPr>
        <p:blipFill>
          <a:blip r:embed="rId9"/>
          <a:srcRect l="5468" b="22075"/>
          <a:stretch/>
        </p:blipFill>
        <p:spPr>
          <a:xfrm>
            <a:off x="10698494" y="12244317"/>
            <a:ext cx="9400054" cy="875694"/>
          </a:xfrm>
          <a:prstGeom prst="rect">
            <a:avLst/>
          </a:prstGeom>
        </p:spPr>
      </p:pic>
      <p:sp>
        <p:nvSpPr>
          <p:cNvPr id="34" name="TextBox 33">
            <a:extLst>
              <a:ext uri="{FF2B5EF4-FFF2-40B4-BE49-F238E27FC236}">
                <a16:creationId xmlns:a16="http://schemas.microsoft.com/office/drawing/2014/main" id="{0CCB23C5-AE35-3DF0-B385-11EA4B3091CB}"/>
              </a:ext>
            </a:extLst>
          </p:cNvPr>
          <p:cNvSpPr txBox="1"/>
          <p:nvPr/>
        </p:nvSpPr>
        <p:spPr>
          <a:xfrm>
            <a:off x="5143631" y="12449039"/>
            <a:ext cx="5647228" cy="523220"/>
          </a:xfrm>
          <a:prstGeom prst="rect">
            <a:avLst/>
          </a:prstGeom>
          <a:noFill/>
        </p:spPr>
        <p:txBody>
          <a:bodyPr wrap="square" rtlCol="0">
            <a:spAutoFit/>
          </a:bodyPr>
          <a:lstStyle/>
          <a:p>
            <a:pPr defTabSz="1828800"/>
            <a:r>
              <a:rPr lang="en-US" sz="2800" b="1" dirty="0">
                <a:solidFill>
                  <a:prstClr val="black"/>
                </a:solidFill>
                <a:latin typeface="Aptos" panose="02110004020202020204"/>
              </a:rPr>
              <a:t>5k challenge on hydrogen chains</a:t>
            </a:r>
          </a:p>
        </p:txBody>
      </p:sp>
      <p:sp>
        <p:nvSpPr>
          <p:cNvPr id="35" name="TextBox 34">
            <a:extLst>
              <a:ext uri="{FF2B5EF4-FFF2-40B4-BE49-F238E27FC236}">
                <a16:creationId xmlns:a16="http://schemas.microsoft.com/office/drawing/2014/main" id="{DF881F83-8AD7-F6CF-2F9E-D30379894100}"/>
              </a:ext>
            </a:extLst>
          </p:cNvPr>
          <p:cNvSpPr txBox="1"/>
          <p:nvPr/>
        </p:nvSpPr>
        <p:spPr>
          <a:xfrm>
            <a:off x="19918038" y="12100492"/>
            <a:ext cx="4356702" cy="12003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84</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5000</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sp>
        <p:nvSpPr>
          <p:cNvPr id="36" name="Rounded Rectangle 35">
            <a:extLst>
              <a:ext uri="{FF2B5EF4-FFF2-40B4-BE49-F238E27FC236}">
                <a16:creationId xmlns:a16="http://schemas.microsoft.com/office/drawing/2014/main" id="{FDBB731A-8B3A-3EB8-D3C0-0F1493F1E9EF}"/>
              </a:ext>
            </a:extLst>
          </p:cNvPr>
          <p:cNvSpPr/>
          <p:nvPr/>
        </p:nvSpPr>
        <p:spPr>
          <a:xfrm>
            <a:off x="5085182" y="1914435"/>
            <a:ext cx="9818546" cy="4996382"/>
          </a:xfrm>
          <a:prstGeom prst="roundRect">
            <a:avLst>
              <a:gd name="adj" fmla="val 2006"/>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37" name="Rounded Rectangle 36">
            <a:extLst>
              <a:ext uri="{FF2B5EF4-FFF2-40B4-BE49-F238E27FC236}">
                <a16:creationId xmlns:a16="http://schemas.microsoft.com/office/drawing/2014/main" id="{AFE04E22-0B36-093B-B670-F795ABE5F64C}"/>
              </a:ext>
            </a:extLst>
          </p:cNvPr>
          <p:cNvSpPr/>
          <p:nvPr/>
        </p:nvSpPr>
        <p:spPr>
          <a:xfrm>
            <a:off x="15136863" y="1914435"/>
            <a:ext cx="8954516" cy="4996382"/>
          </a:xfrm>
          <a:prstGeom prst="roundRect">
            <a:avLst>
              <a:gd name="adj" fmla="val 2402"/>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38" name="Rounded Rectangle 37">
            <a:extLst>
              <a:ext uri="{FF2B5EF4-FFF2-40B4-BE49-F238E27FC236}">
                <a16:creationId xmlns:a16="http://schemas.microsoft.com/office/drawing/2014/main" id="{468F0AD4-F638-2D81-CBBD-4B470D366D1D}"/>
              </a:ext>
            </a:extLst>
          </p:cNvPr>
          <p:cNvSpPr/>
          <p:nvPr/>
        </p:nvSpPr>
        <p:spPr>
          <a:xfrm>
            <a:off x="5085179" y="7124717"/>
            <a:ext cx="9818548" cy="4676850"/>
          </a:xfrm>
          <a:prstGeom prst="roundRect">
            <a:avLst>
              <a:gd name="adj" fmla="val 3072"/>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39" name="Rounded Rectangle 38">
            <a:extLst>
              <a:ext uri="{FF2B5EF4-FFF2-40B4-BE49-F238E27FC236}">
                <a16:creationId xmlns:a16="http://schemas.microsoft.com/office/drawing/2014/main" id="{B3F0E78E-3031-CF37-2BD4-D5DD3E5A4196}"/>
              </a:ext>
            </a:extLst>
          </p:cNvPr>
          <p:cNvSpPr/>
          <p:nvPr/>
        </p:nvSpPr>
        <p:spPr>
          <a:xfrm>
            <a:off x="15136863" y="7124718"/>
            <a:ext cx="8954516" cy="4676848"/>
          </a:xfrm>
          <a:prstGeom prst="roundRect">
            <a:avLst>
              <a:gd name="adj" fmla="val 2438"/>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40" name="Rounded Rectangle 39">
            <a:extLst>
              <a:ext uri="{FF2B5EF4-FFF2-40B4-BE49-F238E27FC236}">
                <a16:creationId xmlns:a16="http://schemas.microsoft.com/office/drawing/2014/main" id="{D7526659-75AC-FB29-567C-66F2AC12904C}"/>
              </a:ext>
            </a:extLst>
          </p:cNvPr>
          <p:cNvSpPr/>
          <p:nvPr/>
        </p:nvSpPr>
        <p:spPr>
          <a:xfrm>
            <a:off x="5085181" y="12066516"/>
            <a:ext cx="19006200" cy="1380600"/>
          </a:xfrm>
          <a:prstGeom prst="roundRect">
            <a:avLst>
              <a:gd name="adj" fmla="val 4974"/>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42" name="Rounded Rectangle 41">
            <a:extLst>
              <a:ext uri="{FF2B5EF4-FFF2-40B4-BE49-F238E27FC236}">
                <a16:creationId xmlns:a16="http://schemas.microsoft.com/office/drawing/2014/main" id="{E606743A-704F-CD04-19E6-1CEE34AC46BE}"/>
              </a:ext>
            </a:extLst>
          </p:cNvPr>
          <p:cNvSpPr/>
          <p:nvPr/>
        </p:nvSpPr>
        <p:spPr>
          <a:xfrm>
            <a:off x="361021" y="1914435"/>
            <a:ext cx="4463936" cy="11532682"/>
          </a:xfrm>
          <a:prstGeom prst="roundRect">
            <a:avLst>
              <a:gd name="adj" fmla="val 2759"/>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43" name="TextBox 42">
            <a:extLst>
              <a:ext uri="{FF2B5EF4-FFF2-40B4-BE49-F238E27FC236}">
                <a16:creationId xmlns:a16="http://schemas.microsoft.com/office/drawing/2014/main" id="{BD6C5063-D41B-97D7-C8C4-43589A390B07}"/>
              </a:ext>
            </a:extLst>
          </p:cNvPr>
          <p:cNvSpPr txBox="1"/>
          <p:nvPr/>
        </p:nvSpPr>
        <p:spPr>
          <a:xfrm>
            <a:off x="455640" y="2066392"/>
            <a:ext cx="4278510" cy="954107"/>
          </a:xfrm>
          <a:prstGeom prst="rect">
            <a:avLst/>
          </a:prstGeom>
          <a:noFill/>
        </p:spPr>
        <p:txBody>
          <a:bodyPr wrap="square" rtlCol="0">
            <a:spAutoFit/>
          </a:bodyPr>
          <a:lstStyle/>
          <a:p>
            <a:pPr defTabSz="1828800"/>
            <a:r>
              <a:rPr lang="en-US" sz="2800" b="1" dirty="0">
                <a:solidFill>
                  <a:prstClr val="black"/>
                </a:solidFill>
                <a:latin typeface="Aptos" panose="02110004020202020204"/>
              </a:rPr>
              <a:t>Chemistry beyond exact solutions…</a:t>
            </a:r>
          </a:p>
        </p:txBody>
      </p:sp>
      <p:sp>
        <p:nvSpPr>
          <p:cNvPr id="45" name="TextBox 44">
            <a:extLst>
              <a:ext uri="{FF2B5EF4-FFF2-40B4-BE49-F238E27FC236}">
                <a16:creationId xmlns:a16="http://schemas.microsoft.com/office/drawing/2014/main" id="{B816BD2A-A0D6-F877-5A8C-1AD42775DF98}"/>
              </a:ext>
            </a:extLst>
          </p:cNvPr>
          <p:cNvSpPr txBox="1"/>
          <p:nvPr/>
        </p:nvSpPr>
        <p:spPr>
          <a:xfrm>
            <a:off x="1175365" y="12692537"/>
            <a:ext cx="2835248" cy="523220"/>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28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28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46" name="Picture 2">
            <a:extLst>
              <a:ext uri="{FF2B5EF4-FFF2-40B4-BE49-F238E27FC236}">
                <a16:creationId xmlns:a16="http://schemas.microsoft.com/office/drawing/2014/main" id="{E2A57C3D-0D78-5C7B-D948-427936A66F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0806" y="11555975"/>
            <a:ext cx="1802462" cy="131513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9128ECF1-7520-6C35-2F27-2DB5E41FF9F6}"/>
              </a:ext>
            </a:extLst>
          </p:cNvPr>
          <p:cNvPicPr>
            <a:picLocks noChangeAspect="1"/>
          </p:cNvPicPr>
          <p:nvPr/>
        </p:nvPicPr>
        <p:blipFill>
          <a:blip r:embed="rId11"/>
          <a:stretch>
            <a:fillRect/>
          </a:stretch>
        </p:blipFill>
        <p:spPr>
          <a:xfrm>
            <a:off x="1547966" y="3077477"/>
            <a:ext cx="2064194" cy="905582"/>
          </a:xfrm>
          <a:prstGeom prst="rect">
            <a:avLst/>
          </a:prstGeom>
        </p:spPr>
      </p:pic>
      <p:sp>
        <p:nvSpPr>
          <p:cNvPr id="48" name="TextBox 47">
            <a:extLst>
              <a:ext uri="{FF2B5EF4-FFF2-40B4-BE49-F238E27FC236}">
                <a16:creationId xmlns:a16="http://schemas.microsoft.com/office/drawing/2014/main" id="{41BE0E81-E572-A28F-E755-AFF5CB0EEB45}"/>
              </a:ext>
            </a:extLst>
          </p:cNvPr>
          <p:cNvSpPr txBox="1"/>
          <p:nvPr/>
        </p:nvSpPr>
        <p:spPr>
          <a:xfrm>
            <a:off x="452620" y="10457376"/>
            <a:ext cx="4873038" cy="12003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77</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3500</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pic>
        <p:nvPicPr>
          <p:cNvPr id="49" name="Picture 48">
            <a:extLst>
              <a:ext uri="{FF2B5EF4-FFF2-40B4-BE49-F238E27FC236}">
                <a16:creationId xmlns:a16="http://schemas.microsoft.com/office/drawing/2014/main" id="{16A1C333-E0B6-D116-9BCC-8EB739618296}"/>
              </a:ext>
            </a:extLst>
          </p:cNvPr>
          <p:cNvPicPr>
            <a:picLocks noChangeAspect="1"/>
          </p:cNvPicPr>
          <p:nvPr/>
        </p:nvPicPr>
        <p:blipFill>
          <a:blip r:embed="rId12"/>
          <a:stretch>
            <a:fillRect/>
          </a:stretch>
        </p:blipFill>
        <p:spPr>
          <a:xfrm>
            <a:off x="1355110" y="4037441"/>
            <a:ext cx="2431382" cy="1131002"/>
          </a:xfrm>
          <a:prstGeom prst="rect">
            <a:avLst/>
          </a:prstGeom>
        </p:spPr>
      </p:pic>
      <p:pic>
        <p:nvPicPr>
          <p:cNvPr id="44" name="Picture 43">
            <a:extLst>
              <a:ext uri="{FF2B5EF4-FFF2-40B4-BE49-F238E27FC236}">
                <a16:creationId xmlns:a16="http://schemas.microsoft.com/office/drawing/2014/main" id="{B5F258E8-A71A-0CFC-0882-7AF4A44B92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1985" y="7088985"/>
            <a:ext cx="4219164" cy="3360682"/>
          </a:xfrm>
          <a:prstGeom prst="rect">
            <a:avLst/>
          </a:prstGeom>
        </p:spPr>
      </p:pic>
      <p:pic>
        <p:nvPicPr>
          <p:cNvPr id="51" name="Picture 50">
            <a:extLst>
              <a:ext uri="{FF2B5EF4-FFF2-40B4-BE49-F238E27FC236}">
                <a16:creationId xmlns:a16="http://schemas.microsoft.com/office/drawing/2014/main" id="{86D5D9DE-A244-1F57-8349-97782AB3DE16}"/>
              </a:ext>
            </a:extLst>
          </p:cNvPr>
          <p:cNvPicPr>
            <a:picLocks noChangeAspect="1"/>
          </p:cNvPicPr>
          <p:nvPr/>
        </p:nvPicPr>
        <p:blipFill>
          <a:blip r:embed="rId14"/>
          <a:stretch>
            <a:fillRect/>
          </a:stretch>
        </p:blipFill>
        <p:spPr>
          <a:xfrm>
            <a:off x="1184058" y="5241093"/>
            <a:ext cx="2752818" cy="1585986"/>
          </a:xfrm>
          <a:prstGeom prst="rect">
            <a:avLst/>
          </a:prstGeom>
        </p:spPr>
      </p:pic>
      <p:sp>
        <p:nvSpPr>
          <p:cNvPr id="3" name="Rectangle 2">
            <a:extLst>
              <a:ext uri="{FF2B5EF4-FFF2-40B4-BE49-F238E27FC236}">
                <a16:creationId xmlns:a16="http://schemas.microsoft.com/office/drawing/2014/main" id="{9EDA0EDD-89FA-1671-A266-FA1DB6059E4F}"/>
              </a:ext>
            </a:extLst>
          </p:cNvPr>
          <p:cNvSpPr/>
          <p:nvPr/>
        </p:nvSpPr>
        <p:spPr>
          <a:xfrm>
            <a:off x="20295402" y="14059"/>
            <a:ext cx="4091773" cy="255233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Remove 5k challenge box at bottom?</a:t>
            </a:r>
          </a:p>
        </p:txBody>
      </p:sp>
      <p:sp>
        <p:nvSpPr>
          <p:cNvPr id="4" name="Rectangle 3">
            <a:extLst>
              <a:ext uri="{FF2B5EF4-FFF2-40B4-BE49-F238E27FC236}">
                <a16:creationId xmlns:a16="http://schemas.microsoft.com/office/drawing/2014/main" id="{85C27115-EA03-35DC-EBFC-C6A6DBAF8482}"/>
              </a:ext>
            </a:extLst>
          </p:cNvPr>
          <p:cNvSpPr/>
          <p:nvPr/>
        </p:nvSpPr>
        <p:spPr>
          <a:xfrm>
            <a:off x="15970494" y="24310"/>
            <a:ext cx="4091773" cy="255233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that all these examples are public</a:t>
            </a:r>
          </a:p>
        </p:txBody>
      </p:sp>
    </p:spTree>
    <p:extLst>
      <p:ext uri="{BB962C8B-B14F-4D97-AF65-F5344CB8AC3E}">
        <p14:creationId xmlns:p14="http://schemas.microsoft.com/office/powerpoint/2010/main" val="3767386934"/>
      </p:ext>
    </p:extLst>
  </p:cSld>
  <p:clrMapOvr>
    <a:masterClrMapping/>
  </p:clrMapOvr>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Quantum_Presentation_Template_Plex_Embed" id="{E751D091-48B7-B947-A3EB-61D5938A941E}" vid="{BBD60A32-9C2D-5B41-BB36-F4AA98EC1F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
  <TotalTime>2858</TotalTime>
  <Words>5862</Words>
  <Application>Microsoft Macintosh PowerPoint</Application>
  <PresentationFormat>Custom</PresentationFormat>
  <Paragraphs>664</Paragraphs>
  <Slides>35</Slides>
  <Notes>33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35</vt:i4>
      </vt:variant>
    </vt:vector>
  </HeadingPairs>
  <TitlesOfParts>
    <vt:vector size="47" baseType="lpstr">
      <vt:lpstr>Aptos</vt:lpstr>
      <vt:lpstr>Aptos Display</vt:lpstr>
      <vt:lpstr>Arial</vt:lpstr>
      <vt:lpstr>Calibri</vt:lpstr>
      <vt:lpstr>Cambria Math</vt:lpstr>
      <vt:lpstr>IBM Plex Mono</vt:lpstr>
      <vt:lpstr>IBM Plex Sans</vt:lpstr>
      <vt:lpstr>IBM Plex Sans ExtLt</vt:lpstr>
      <vt:lpstr>IBM Plex Sans Light</vt:lpstr>
      <vt:lpstr>IBM Plex Sans Medm</vt:lpstr>
      <vt:lpstr>IBM presentation template</vt:lpstr>
      <vt:lpstr>Office Theme</vt:lpstr>
      <vt:lpstr>Quantum-Centric Supercomputing with Sample-Based Quantum Diagonalization and Qiskit Addons </vt:lpstr>
      <vt:lpstr>Tutorial Agenda</vt:lpstr>
      <vt:lpstr>Quantum Algorithms for ground states</vt:lpstr>
      <vt:lpstr>Prior algorithms in fault-tolerant era</vt:lpstr>
      <vt:lpstr>Prior algorithms in near term</vt:lpstr>
      <vt:lpstr>Quantum-centric supercomputing</vt:lpstr>
      <vt:lpstr>PowerPoint Presentation</vt:lpstr>
      <vt:lpstr>Sample-based Quantum Diagonalization (SQD)</vt:lpstr>
      <vt:lpstr>SQD for chemistry  </vt:lpstr>
      <vt:lpstr>Looking forward | quality of the subspaces  </vt:lpstr>
      <vt:lpstr>Quantum algorithms for spectrum estimation </vt:lpstr>
      <vt:lpstr>PowerPoint Presentation</vt:lpstr>
      <vt:lpstr>PowerPoint Presentation</vt:lpstr>
      <vt:lpstr>PowerPoint Presentation</vt:lpstr>
      <vt:lpstr>PowerPoint Presentation</vt:lpstr>
      <vt:lpstr>Brute-force requirements for chemistry and materials</vt:lpstr>
      <vt:lpstr>SQD as an open-source Qiskit addon</vt:lpstr>
      <vt:lpstr>Qiskit addons build on the Qiskit SDK</vt:lpstr>
      <vt:lpstr>Code demonstration for a chemistry application:  Ground state of the nitrogen molecule</vt:lpstr>
      <vt:lpstr>Tutorial Agenda</vt:lpstr>
      <vt:lpstr>PowerPoint Presentation</vt:lpstr>
      <vt:lpstr>PowerPoint Presentation</vt:lpstr>
      <vt:lpstr>PowerPoint Presentation</vt:lpstr>
      <vt:lpstr>PowerPoint Presentation</vt:lpstr>
      <vt:lpstr>Sample-based Krylov Quantum Diagonalization (SKQD)</vt:lpstr>
      <vt:lpstr>SKQD: algorithm</vt:lpstr>
      <vt:lpstr>SKQD: convergence guarantees</vt:lpstr>
      <vt:lpstr>SKQD: key takeaways</vt:lpstr>
      <vt:lpstr>SKQD: first experiments</vt:lpstr>
      <vt:lpstr>SKQD: first experiments</vt:lpstr>
      <vt:lpstr>SKQD: first experiments</vt:lpstr>
      <vt:lpstr>Brute-force requirements for chemistry and materials</vt:lpstr>
      <vt:lpstr>Quantum algorithms for spectrum estimation </vt:lpstr>
      <vt:lpstr>PowerPoint Presentation</vt:lpstr>
      <vt:lpstr>Code demonstration for a physics application:  Anderson impurity model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Templates  Sample layouts</dc:title>
  <dc:subject/>
  <dc:creator>Josh Totte</dc:creator>
  <cp:keywords/>
  <dc:description/>
  <cp:lastModifiedBy>Caleb Johnson</cp:lastModifiedBy>
  <cp:revision>17</cp:revision>
  <cp:lastPrinted>2019-04-25T15:14:05Z</cp:lastPrinted>
  <dcterms:created xsi:type="dcterms:W3CDTF">2024-01-29T17:49:16Z</dcterms:created>
  <dcterms:modified xsi:type="dcterms:W3CDTF">2025-09-04T18:57:09Z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470bcdf-e424-40e3-9ceb-40cf94994388_Enabled">
    <vt:lpwstr>true</vt:lpwstr>
  </property>
  <property fmtid="{D5CDD505-2E9C-101B-9397-08002B2CF9AE}" pid="3" name="MSIP_Label_4470bcdf-e424-40e3-9ceb-40cf94994388_SetDate">
    <vt:lpwstr>2025-03-20T21:50:26Z</vt:lpwstr>
  </property>
  <property fmtid="{D5CDD505-2E9C-101B-9397-08002B2CF9AE}" pid="4" name="MSIP_Label_4470bcdf-e424-40e3-9ceb-40cf94994388_Method">
    <vt:lpwstr>Privileged</vt:lpwstr>
  </property>
  <property fmtid="{D5CDD505-2E9C-101B-9397-08002B2CF9AE}" pid="5" name="MSIP_Label_4470bcdf-e424-40e3-9ceb-40cf94994388_Name">
    <vt:lpwstr>IBM Confidential</vt:lpwstr>
  </property>
  <property fmtid="{D5CDD505-2E9C-101B-9397-08002B2CF9AE}" pid="6" name="MSIP_Label_4470bcdf-e424-40e3-9ceb-40cf94994388_SiteId">
    <vt:lpwstr>fcf67057-50c9-4ad4-98f3-ffca64add9e9</vt:lpwstr>
  </property>
  <property fmtid="{D5CDD505-2E9C-101B-9397-08002B2CF9AE}" pid="7" name="MSIP_Label_4470bcdf-e424-40e3-9ceb-40cf94994388_ActionId">
    <vt:lpwstr>4360f851-333b-47a6-8fe7-8c8410007bd6</vt:lpwstr>
  </property>
  <property fmtid="{D5CDD505-2E9C-101B-9397-08002B2CF9AE}" pid="8" name="MSIP_Label_4470bcdf-e424-40e3-9ceb-40cf94994388_ContentBits">
    <vt:lpwstr>0</vt:lpwstr>
  </property>
  <property fmtid="{D5CDD505-2E9C-101B-9397-08002B2CF9AE}" pid="9" name="MSIP_Label_4470bcdf-e424-40e3-9ceb-40cf94994388_Tag">
    <vt:lpwstr>50, 0, 1, 1</vt:lpwstr>
  </property>
</Properties>
</file>